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6" r:id="rId8"/>
    <p:sldId id="269" r:id="rId9"/>
    <p:sldId id="271" r:id="rId10"/>
    <p:sldId id="273" r:id="rId11"/>
    <p:sldId id="274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</a:bodyPr>
          <a:lstStyle>
            <a:defPPr/>
            <a:lvl1pPr lvl="0" algn="r">
              <a:buNone/>
              <a:defRPr sz="5600" b="1">
                <a:solidFill>
                  <a:schemeClr val="accent3">
                    <a:tint val="90000"/>
                    <a:satMod val="12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defPPr/>
            <a:lvl1pPr marL="0" marR="45720" lvl="0" indent="0" algn="r">
              <a:buNone/>
              <a:defRPr>
                <a:solidFill>
                  <a:schemeClr val="tx1"/>
                </a:solidFill>
              </a:defRPr>
            </a:lvl1pPr>
            <a:lvl2pPr marL="457200" lvl="1" indent="0" algn="ctr">
              <a:buNone/>
            </a:lvl2pPr>
            <a:lvl3pPr marL="914400" lvl="2" indent="0" algn="ctr">
              <a:buNone/>
            </a:lvl3pPr>
            <a:lvl4pPr marL="1371600" lvl="3" indent="0" algn="ctr">
              <a:buNone/>
            </a:lvl4pPr>
            <a:lvl5pPr marL="1828800" lvl="4" indent="0" algn="ctr">
              <a:buNone/>
            </a:lvl5pPr>
            <a:lvl6pPr marL="2286000" lvl="5" indent="0" algn="ctr">
              <a:buNone/>
            </a:lvl6pPr>
            <a:lvl7pPr marL="2743200" lvl="6" indent="0" algn="ctr">
              <a:buNone/>
            </a:lvl7pPr>
            <a:lvl8pPr marL="3200400" lvl="7" indent="0" algn="ctr">
              <a:buNone/>
            </a:lvl8pPr>
            <a:lvl9pPr marL="3657600" lvl="8" indent="0" algn="ctr">
              <a:buNone/>
            </a:lvl9pPr>
          </a:lstStyle>
          <a:p>
            <a:r>
              <a:t>Образец подзаголовка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</a:bodyPr>
          <a:lstStyle>
            <a:defPPr/>
            <a:lvl1pPr lvl="0" algn="l">
              <a:buNone/>
              <a:defRPr sz="5600" b="1" cap="none" baseline="0">
                <a:solidFill>
                  <a:schemeClr val="accent4">
                    <a:tint val="90000"/>
                    <a:satMod val="1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lIns="45720" rIns="45720" anchor="t"/>
          <a:lstStyle>
            <a:defPPr/>
            <a:lvl1pPr marL="0" lvl="0" indent="0">
              <a:buNone/>
              <a:defRPr sz="2200">
                <a:solidFill>
                  <a:schemeClr val="tx1"/>
                </a:solidFill>
              </a:defRPr>
            </a:lvl1pPr>
            <a:lvl2pPr lv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lvl="2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lvl="3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lvl="4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</a:bodyPr>
          <a:lstStyle>
            <a:defPPr/>
            <a:lvl1pPr lvl="0" algn="l">
              <a:buNone/>
              <a:defRPr sz="5000" b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600" cy="4434840"/>
          </a:xfrm>
          <a:prstGeom prst="rect">
            <a:avLst/>
          </a:prstGeom>
        </p:spPr>
        <p:txBody>
          <a:bodyPr/>
          <a:lstStyle>
            <a:defPPr/>
            <a:lvl1pPr lvl="0">
              <a:defRPr sz="26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600" cy="4434840"/>
          </a:xfrm>
          <a:prstGeom prst="rect">
            <a:avLst/>
          </a:prstGeom>
        </p:spPr>
        <p:txBody>
          <a:bodyPr/>
          <a:lstStyle>
            <a:defPPr/>
            <a:lvl1pPr lvl="0">
              <a:defRPr sz="26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defPPr/>
            <a:lvl1pPr marL="0" lvl="0" indent="0">
              <a:buNone/>
              <a:defRPr sz="2400" b="1" cap="none" baseline="0">
                <a:solidFill>
                  <a:schemeClr val="tx2"/>
                </a:solidFill>
              </a:defRPr>
            </a:lvl1pPr>
            <a:lvl2pPr lvl="1">
              <a:buNone/>
              <a:defRPr sz="2000" b="1"/>
            </a:lvl2pPr>
            <a:lvl3pPr lvl="2">
              <a:buNone/>
              <a:defRPr sz="1800" b="1"/>
            </a:lvl3pPr>
            <a:lvl4pPr lvl="3">
              <a:buNone/>
              <a:defRPr sz="1600" b="1"/>
            </a:lvl4pPr>
            <a:lvl5pPr lvl="4">
              <a:buNone/>
              <a:defRPr sz="1600" b="1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 lIns="45720" tIns="0" rIns="45720" bIns="0" anchor="ctr"/>
          <a:lstStyle>
            <a:defPPr/>
            <a:lvl1pPr marL="0" lvl="0" indent="0">
              <a:buNone/>
              <a:defRPr sz="2400" b="1" cap="none" baseline="0">
                <a:solidFill>
                  <a:schemeClr val="tx2"/>
                </a:solidFill>
              </a:defRPr>
            </a:lvl1pPr>
            <a:lvl2pPr lvl="1">
              <a:buNone/>
              <a:defRPr sz="2000" b="1"/>
            </a:lvl2pPr>
            <a:lvl3pPr lvl="2">
              <a:buNone/>
              <a:defRPr sz="1800" b="1"/>
            </a:lvl3pPr>
            <a:lvl4pPr lvl="3">
              <a:buNone/>
              <a:defRPr sz="1600" b="1"/>
            </a:lvl4pPr>
            <a:lvl5pPr lvl="4">
              <a:buNone/>
              <a:defRPr sz="1600" b="1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</p:spPr>
        <p:txBody>
          <a:bodyPr tIns="0"/>
          <a:lstStyle>
            <a:defPPr/>
            <a:lvl1pPr lvl="0">
              <a:defRPr sz="22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 tIns="0"/>
          <a:lstStyle>
            <a:defPPr/>
            <a:lvl1pPr lvl="0">
              <a:defRPr sz="22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defPPr/>
            <a:lvl1pPr lvl="0" algn="l">
              <a:buNone/>
              <a:defRPr sz="2600" b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defPPr/>
            <a:lvl1pPr marL="0" lvl="0" indent="0" algn="l">
              <a:buNone/>
              <a:defRPr sz="1400"/>
            </a:lvl1pPr>
            <a:lvl2pPr marL="0" lvl="1" indent="0" algn="l">
              <a:buNone/>
              <a:defRPr sz="1200"/>
            </a:lvl2pPr>
            <a:lvl3pPr marL="0" lvl="2" indent="0" algn="l">
              <a:buNone/>
              <a:defRPr sz="1000"/>
            </a:lvl3pPr>
            <a:lvl4pPr marL="0" lvl="3" indent="0" algn="l">
              <a:buNone/>
              <a:defRPr sz="900"/>
            </a:lvl4pPr>
            <a:lvl5pPr marL="0" lvl="4" indent="0" algn="l">
              <a:buNone/>
              <a:defRPr sz="900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defPPr/>
            <a:lvl1pPr lvl="0">
              <a:defRPr sz="2800"/>
            </a:lvl1pPr>
            <a:lvl2pPr lvl="1">
              <a:defRPr sz="2600"/>
            </a:lvl2pPr>
            <a:lvl3pPr lvl="2">
              <a:defRPr sz="2400"/>
            </a:lvl3pPr>
            <a:lvl4pPr lvl="3">
              <a:defRPr sz="20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Title and Picture">
    <p:spTree>
      <p:nvGrpSpPr>
        <p:cNvPr id="1" name="Group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>
            <a:solidFill>
              <a:srgbClr val="C0C0C0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Shape 40"/>
          <p:cNvSpPr/>
          <p:nvPr/>
        </p:nvSpPr>
        <p:spPr>
          <a:xfrm rot="420000" flipV="1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defPPr/>
            <a:lvl1pPr lvl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defPPr/>
            <a:lvl1pPr marL="0" lvl="0" indent="0" algn="l">
              <a:spcBef>
                <a:spcPts val="250"/>
              </a:spcBef>
              <a:buNone/>
              <a:defRPr sz="1300"/>
            </a:lvl1pPr>
            <a:lvl2pPr lvl="1">
              <a:defRPr sz="1200"/>
            </a:lvl2pPr>
            <a:lvl3pPr lvl="2">
              <a:defRPr sz="1000"/>
            </a:lvl3pPr>
            <a:lvl4pPr lvl="3">
              <a:defRPr sz="900"/>
            </a:lvl4pPr>
            <a:lvl5pPr lvl="4">
              <a:defRPr sz="900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07.09.2018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>
            <a:solidFill>
              <a:srgbClr val="C0C0C0"/>
            </a:solidFill>
            <a:prstDash val="solid"/>
          </a:ln>
        </p:spPr>
        <p:txBody>
          <a:bodyPr/>
          <a:lstStyle>
            <a:defPPr/>
            <a:lvl1pPr marL="0" lvl="0" indent="0">
              <a:buNone/>
              <a:defRPr sz="3200"/>
            </a:lvl1pPr>
          </a:lstStyle>
          <a:p>
            <a:r>
              <a:t>Вставка рисунка</a:t>
            </a:r>
          </a:p>
        </p:txBody>
      </p:sp>
      <p:sp>
        <p:nvSpPr>
          <p:cNvPr id="47" name="Shape 47"/>
          <p:cNvSpPr/>
          <p:nvPr/>
        </p:nvSpPr>
        <p:spPr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OXMLTextRectL" fmla="val 0"/>
              <a:gd name="OXMLTextRectT" fmla="val 0"/>
              <a:gd name="OXMLTextRectR" fmla="val 0"/>
              <a:gd name="OXMLTextRectB" fmla="val 0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5772"/>
              <a:gd name="ODFBottom" fmla="val 656"/>
              <a:gd name="ODFWidth" fmla="val 5772"/>
              <a:gd name="ODFHeight" fmla="val 656"/>
            </a:gdLst>
            <a:ahLst/>
            <a:cxnLst/>
            <a:rect l="OXMLTextRectL" t="OXMLTextRectT" r="OXMLTextRectR" b="OXMLTextRect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</a:gradFill>
          <a:ln w="9525"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Shape 48"/>
          <p:cNvSpPr/>
          <p:nvPr/>
        </p:nvSpPr>
        <p:spPr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OXMLTextRectL" fmla="val 0"/>
              <a:gd name="OXMLTextRectT" fmla="val 0"/>
              <a:gd name="OXMLTextRectR" fmla="val 0"/>
              <a:gd name="OXMLTextRectB" fmla="val 0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3000"/>
              <a:gd name="ODFBottom" fmla="val 595"/>
              <a:gd name="ODFWidth" fmla="val 3000"/>
              <a:gd name="ODFHeight" fmla="val 595"/>
            </a:gdLst>
            <a:ahLst/>
            <a:cxnLst/>
            <a:rect l="OXMLTextRectL" t="OXMLTextRectT" r="OXMLTextRectR" b="OXMLTextRect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</a:gradFill>
          <a:ln w="9525"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OXMLTextRectL" fmla="val 0"/>
              <a:gd name="OXMLTextRectT" fmla="val 0"/>
              <a:gd name="OXMLTextRectR" fmla="val 0"/>
              <a:gd name="OXMLTextRectB" fmla="val 0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5772"/>
              <a:gd name="ODFBottom" fmla="val 656"/>
              <a:gd name="ODFWidth" fmla="val 5772"/>
              <a:gd name="ODFHeight" fmla="val 656"/>
            </a:gdLst>
            <a:ahLst/>
            <a:cxnLst/>
            <a:rect l="OXMLTextRectL" t="OXMLTextRectT" r="OXMLTextRectR" b="OXMLTextRect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</a:gradFill>
          <a:ln w="9525"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3"/>
          <p:cNvSpPr/>
          <p:nvPr/>
        </p:nvSpPr>
        <p:spPr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OXMLTextRectL" fmla="val 0"/>
              <a:gd name="OXMLTextRectT" fmla="val 0"/>
              <a:gd name="OXMLTextRectR" fmla="val 0"/>
              <a:gd name="OXMLTextRectB" fmla="val 0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3000"/>
              <a:gd name="ODFBottom" fmla="val 595"/>
              <a:gd name="ODFWidth" fmla="val 3000"/>
              <a:gd name="ODFHeight" fmla="val 595"/>
            </a:gdLst>
            <a:ahLst/>
            <a:cxnLst/>
            <a:rect l="OXMLTextRectL" t="OXMLTextRectT" r="OXMLTextRectR" b="OXMLTextRect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</a:gradFill>
          <a:ln w="9525"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20" rIns="0" bIns="0" anchor="b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" name="Shape 6"/>
          <p:cNvSpPr txBox="1">
            <a:spLocks noGrp="1"/>
          </p:cNvSpPr>
          <p:nvPr>
            <p:ph type="dt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/>
            <a:lvl1pPr marL="0" lvl="0" indent="0" algn="l"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07.09.2018</a:t>
            </a:r>
          </a:p>
        </p:txBody>
      </p:sp>
      <p:sp>
        <p:nvSpPr>
          <p:cNvPr id="7" name="Shape 7"/>
          <p:cNvSpPr txBox="1">
            <a:spLocks noGrp="1"/>
          </p:cNvSpPr>
          <p:nvPr>
            <p:ph type="ft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/>
            <a:lvl1pPr marL="0" lvl="0" indent="0" algn="l"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/>
            <a:lvl1pPr marL="0" lvl="0" indent="0" algn="r"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  <p:grpSp>
        <p:nvGrpSpPr>
          <p:cNvPr id="9" name="Shape 9"/>
          <p:cNvGrpSpPr/>
          <p:nvPr/>
        </p:nvGrpSpPr>
        <p:grpSpPr>
          <a:xfrm>
            <a:off x="-19017" y="202408"/>
            <a:ext cx="9180548" cy="649223"/>
            <a:chOff x="0" y="0"/>
            <a:chExt cx="9180548" cy="649223"/>
          </a:xfrm>
        </p:grpSpPr>
        <p:sp>
          <p:nvSpPr>
            <p:cNvPr id="10" name="Shape 10"/>
            <p:cNvSpPr/>
            <p:nvPr/>
          </p:nvSpPr>
          <p:spPr>
            <a:xfrm rot="21435692">
              <a:off x="0" y="0"/>
              <a:ext cx="9163050" cy="64922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>
                <a:gd name="OXMLTextRectL" fmla="val 0"/>
                <a:gd name="OXMLTextRectT" fmla="val 0"/>
                <a:gd name="OXMLTextRectR" fmla="val 0"/>
                <a:gd name="OXMLTextRectB" fmla="val 0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772"/>
                <a:gd name="ODFBottom" fmla="val 1055"/>
                <a:gd name="ODFWidth" fmla="val 5772"/>
                <a:gd name="ODFHeight" fmla="val 1055"/>
              </a:gdLst>
              <a:ahLst/>
              <a:cxnLst/>
              <a:rect l="OXMLTextRectL" t="OXMLTextRectT" r="OXMLTextRectR" b="OXMLTextRect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chemeClr val="accent3">
                  <a:shade val="75000"/>
                </a:schemeClr>
              </a:solidFill>
              <a:prstDash val="solid"/>
              <a:headEnd type="none" w="med" len="med"/>
              <a:tailEnd type="none" w="med" len="med"/>
            </a:ln>
          </p:spPr>
          <p:txBody>
            <a:bodyPr vert="horz" wrap="square" lIns="91440" tIns="45720" rIns="91440" bIns="45720" anchor="t"/>
            <a:lstStyle/>
            <a:p>
              <a:pPr marL="0" indent="0" algn="l"/>
              <a:endParaRPr sz="18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 rot="21435692">
              <a:off x="4735" y="73452"/>
              <a:ext cx="9175812" cy="53035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>
                <a:gd name="OXMLTextRectL" fmla="val 0"/>
                <a:gd name="OXMLTextRectT" fmla="val 0"/>
                <a:gd name="OXMLTextRectR" fmla="val 0"/>
                <a:gd name="OXMLTextRectB" fmla="val 0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766"/>
                <a:gd name="ODFBottom" fmla="val 854"/>
                <a:gd name="ODFWidth" fmla="val 5766"/>
                <a:gd name="ODFHeight" fmla="val 854"/>
              </a:gdLst>
              <a:ahLst/>
              <a:cxnLst/>
              <a:rect l="OXMLTextRectL" t="OXMLTextRectT" r="OXMLTextRectR" b="OXMLTextRect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 vert="horz" wrap="square" lIns="91440" tIns="45720" rIns="91440" bIns="45720" anchor="t"/>
            <a:lstStyle/>
            <a:p>
              <a:pPr marL="0" indent="0" algn="l"/>
              <a:endParaRPr sz="18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buNone/>
        <a:defRPr sz="5000" b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defPPr/>
      <a:lvl1pPr marL="274320" lvl="0" indent="-274320" algn="l">
        <a:buClr>
          <a:schemeClr val="accent3"/>
        </a:buClr>
        <a:buSzPts val="2470"/>
        <a:buFont typeface="Wingdings 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40080" lvl="1" indent="-246888" algn="l">
        <a:buClr>
          <a:schemeClr val="accent1"/>
        </a:buClr>
        <a:buSzPts val="2040"/>
        <a:buFont typeface="Wingdings 2"/>
        <a:buChar char="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-246888" algn="l">
        <a:buClr>
          <a:schemeClr val="accent2"/>
        </a:buClr>
        <a:buSzPts val="1470"/>
        <a:buFont typeface="Wingdings 2"/>
        <a:buChar char="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188720" lvl="3" indent="-210311" algn="l">
        <a:buClr>
          <a:schemeClr val="accent3"/>
        </a:buClr>
        <a:buSzPts val="13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63040" lvl="4" indent="-210311" algn="l">
        <a:buClr>
          <a:schemeClr val="accent4"/>
        </a:buClr>
        <a:buSzPts val="13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737360" lvl="5" indent="-210311" algn="l">
        <a:buClr>
          <a:schemeClr val="accent5"/>
        </a:buClr>
        <a:buSzPts val="1440"/>
        <a:buFont typeface="Wingdings 2"/>
        <a:buChar char="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920240" lvl="6" indent="-182879" algn="l">
        <a:buClr>
          <a:schemeClr val="accent6"/>
        </a:buClr>
        <a:buSzPts val="1280"/>
        <a:buFont typeface="Wingdings 2"/>
        <a:buChar char=""/>
        <a:defRPr sz="16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lvl="7" indent="-182879" algn="l"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468880" lvl="8" indent="-182879" algn="l">
        <a:buClr>
          <a:schemeClr val="tx2"/>
        </a:buClr>
        <a:buChar char="•"/>
        <a:defRPr sz="14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179512" y="836712"/>
            <a:ext cx="5246240" cy="304698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Эмоциональное благополучие ребенка </a:t>
            </a:r>
          </a:p>
          <a:p>
            <a:pPr marL="0" indent="0" algn="ctr"/>
            <a:r>
              <a:rPr sz="4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детском саду</a:t>
            </a:r>
            <a:endParaRPr sz="4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8" name="Picture 88"/>
          <p:cNvPicPr/>
          <p:nvPr/>
        </p:nvPicPr>
        <p:blipFill>
          <a:blip r:embed="rId2" cstate="print"/>
          <a:stretch/>
        </p:blipFill>
        <p:spPr>
          <a:xfrm>
            <a:off x="5004048" y="3140968"/>
            <a:ext cx="3885860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323528" y="692697"/>
            <a:ext cx="8712968" cy="323165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36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Стенд «Страна настроения». </a:t>
            </a:r>
          </a:p>
          <a:p>
            <a:pPr marL="0" indent="0" algn="l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После знакомства с основными  понятиями, дети уже самостоятельно определяют свое настроение и рядом с фотографией выкладывают цветную карточку настроения с соответствующей пиктограммой. </a:t>
            </a:r>
          </a:p>
          <a:p>
            <a:pPr marL="0" indent="0" algn="l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Желтый цвет характеризует радость, </a:t>
            </a:r>
          </a:p>
          <a:p>
            <a:pPr marL="0" indent="0" algn="l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зеленый – спокойствие, </a:t>
            </a:r>
          </a:p>
          <a:p>
            <a:pPr marL="0" indent="0" algn="l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красный – страх, грусть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136" name="Shape 136"/>
          <p:cNvSpPr/>
          <p:nvPr/>
        </p:nvSpPr>
        <p:spPr>
          <a:xfrm>
            <a:off x="431032" y="3984154"/>
            <a:ext cx="8712968" cy="230832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Методика не только позволяет собрать информацию о психологическом самочувствии, но и выполняет определенную психотерапевтическую функцию.</a:t>
            </a:r>
          </a:p>
          <a:p>
            <a:pPr marL="0" indent="0" algn="l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У ребенка возникает необходимость и потребность рассказать о своем настроении, потребность выговориться, поделиться тем, что на душе.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251519" y="1124744"/>
            <a:ext cx="8712968" cy="44627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4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«Карточки настроения».</a:t>
            </a:r>
          </a:p>
          <a:p>
            <a:pPr marL="0" indent="0" algn="l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sz="4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Дети раскрашивают квадратики в желтый, зеленый, красный цвет, определяют и закрашивают  свой кружок настроения.</a:t>
            </a:r>
          </a:p>
          <a:p>
            <a:pPr marL="0" indent="0" algn="l"/>
            <a:r>
              <a:rPr sz="4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«Карточки настроения» можно показать родителям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323528" y="836712"/>
            <a:ext cx="8424936" cy="507831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0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Мое творчество</a:t>
            </a:r>
          </a:p>
          <a:p>
            <a:pPr marL="0" indent="0" algn="ctr"/>
            <a:endParaRPr sz="400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Демонстрация увлечений и творческих способностей ребенка на выставках продуктов его творчества (фотоматериалы конструкторских сооружений, рисунки, коллажи, поделки из разнообразных материалов.</a:t>
            </a:r>
          </a:p>
          <a:p>
            <a:pPr marL="0" indent="0" algn="l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20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Цель:</a:t>
            </a:r>
            <a:r>
              <a:rPr sz="2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показ возможностей, способностей детей сверстникам и родителям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611560" y="980728"/>
            <a:ext cx="8136904" cy="421653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4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Здравствуйте, я пришел</a:t>
            </a:r>
          </a:p>
          <a:p>
            <a:pPr marL="0" indent="0" algn="ctr"/>
            <a:endParaRPr sz="440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3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Размещая утром свою фотографию, ребенок начинает чувствовать себя членом данного сообщества детей и взрослых.</a:t>
            </a:r>
          </a:p>
          <a:p>
            <a:pPr marL="0" indent="0" algn="l"/>
            <a:r>
              <a:rPr sz="3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Ребенок – личность, член коллектива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251519" y="260648"/>
            <a:ext cx="8671294" cy="415498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endParaRPr sz="4400" b="1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44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Уголок именинника</a:t>
            </a:r>
            <a:r>
              <a:rPr sz="44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Постоянное функционирование стенда или     уголка с фотографиями детей и обозначением дня их рождения, дополненный гороскопом, названием сезонов, месяца, числа. </a:t>
            </a:r>
          </a:p>
          <a:p>
            <a:pPr marL="0" indent="0" algn="l"/>
            <a:r>
              <a:rPr sz="28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Цель</a:t>
            </a:r>
            <a:r>
              <a:rPr sz="32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:</a:t>
            </a:r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познавательного развития, эмоциональное благополучие</a:t>
            </a:r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168" name="Shape 168"/>
          <p:cNvSpPr/>
          <p:nvPr/>
        </p:nvSpPr>
        <p:spPr>
          <a:xfrm>
            <a:off x="545552" y="4115248"/>
            <a:ext cx="8280920" cy="193899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0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Паровозик желаний</a:t>
            </a:r>
            <a:endParaRPr sz="400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Персональная именинная посуда, чудесный мешочек для подарков и т. д.</a:t>
            </a:r>
          </a:p>
          <a:p>
            <a:pPr marL="0" indent="0" algn="l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24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Цель:</a:t>
            </a:r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ребенок – центральное лицо в детском коллективе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323528" y="908720"/>
            <a:ext cx="8640960" cy="507831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4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"Звезда дня"</a:t>
            </a:r>
            <a:r>
              <a:rPr sz="44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На самом видном месте вывешивается плакат с фотографией дошкольника, избранного "Звездой дня".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Каждый ребенок группы по очереди должен занять это место.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Ценность такого компонента в том, что он направлен на формирование положительной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"я-концепции",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развитие самосознания и самооценки 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Ребенок – центральное лицо в детском коллективе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251519" y="764704"/>
            <a:ext cx="8784976" cy="5693866"/>
          </a:xfrm>
          <a:prstGeom prst="rect">
            <a:avLst/>
          </a:prstGeom>
        </p:spPr>
        <p:txBody>
          <a:bodyPr lIns="91440" tIns="45720" rIns="91440" bIns="45720"/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sz="3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Психологическое здоровье подразумевает целостное состояние личности, которое часто выражается такими понятиями, как:</a:t>
            </a:r>
          </a:p>
          <a:p>
            <a:pPr lvl="1">
              <a:buChar char="•"/>
            </a:pPr>
            <a:r>
              <a:rPr sz="3600"/>
              <a:t>«эмоциональное самочувствие», </a:t>
            </a:r>
          </a:p>
          <a:p>
            <a:pPr lvl="1">
              <a:buChar char="•"/>
            </a:pPr>
            <a:endParaRPr sz="3600"/>
          </a:p>
          <a:p>
            <a:pPr lvl="1">
              <a:buChar char="•"/>
            </a:pPr>
            <a:r>
              <a:rPr sz="3600"/>
              <a:t>«эмоциональное благополучие», </a:t>
            </a:r>
          </a:p>
          <a:p>
            <a:pPr lvl="1"/>
            <a:endParaRPr sz="3600"/>
          </a:p>
          <a:p>
            <a:pPr lvl="1">
              <a:buChar char="•"/>
            </a:pPr>
            <a:r>
              <a:rPr sz="3600"/>
              <a:t>«внутренний душевный комфорт».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251519" y="764201"/>
            <a:ext cx="8712968" cy="92332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Одна из самых важных потребностей в жизни человека (по А. Маслоу) - </a:t>
            </a:r>
            <a:r>
              <a:rPr sz="1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потребность в безопасности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раннем возрасте обеспечивается в основном </a:t>
            </a:r>
            <a:r>
              <a:rPr sz="1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родителями.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99" name="Shape 99"/>
          <p:cNvSpPr/>
          <p:nvPr/>
        </p:nvSpPr>
        <p:spPr>
          <a:xfrm>
            <a:off x="251519" y="1687530"/>
            <a:ext cx="8568952" cy="489364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Если ребенок получает от </a:t>
            </a:r>
            <a:r>
              <a:rPr sz="18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родителей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любовь и поддержку у него возникает состояние 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эмоционального комфорта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marL="0" indent="0" algn="l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 это обеспечивает :</a:t>
            </a:r>
          </a:p>
          <a:p>
            <a:pPr marL="285750" indent="-285750">
              <a:buFont typeface="Arial"/>
              <a:buChar char="•"/>
            </a:pPr>
            <a:r>
              <a:rPr b="1"/>
              <a:t>доверительное и активное отношение к миру,</a:t>
            </a:r>
          </a:p>
          <a:p>
            <a:pPr marL="285750" indent="-285750">
              <a:buFont typeface="Arial"/>
              <a:buChar char="•"/>
            </a:pPr>
            <a:r>
              <a:rPr b="1"/>
              <a:t> формирует высокую самооценку,</a:t>
            </a:r>
          </a:p>
          <a:p>
            <a:pPr marL="285750" indent="-285750">
              <a:buFont typeface="Arial"/>
              <a:buChar char="•"/>
            </a:pPr>
            <a:r>
              <a:rPr b="1"/>
              <a:t> самоконтроль;</a:t>
            </a:r>
          </a:p>
          <a:p>
            <a:pPr marL="285750" indent="-285750">
              <a:buFont typeface="Arial"/>
              <a:buChar char="•"/>
            </a:pPr>
            <a:r>
              <a:rPr b="1"/>
              <a:t> ориентацию на жизненный успех. </a:t>
            </a:r>
          </a:p>
          <a:p>
            <a:r>
              <a:rPr sz="3200"/>
              <a:t>эмоциональное неблагополучие</a:t>
            </a:r>
            <a:r>
              <a:t>, </a:t>
            </a:r>
          </a:p>
          <a:p>
            <a:r>
              <a:t>то это может проявиться в:</a:t>
            </a:r>
          </a:p>
          <a:p>
            <a:pPr marL="285750" indent="-285750">
              <a:buFont typeface="Arial"/>
              <a:buChar char="•"/>
            </a:pPr>
            <a:r>
              <a:rPr b="1"/>
              <a:t> расторможенность</a:t>
            </a:r>
            <a:r>
              <a:t>, </a:t>
            </a:r>
            <a:r>
              <a:rPr b="1"/>
              <a:t>агрессии;</a:t>
            </a:r>
          </a:p>
          <a:p>
            <a:pPr marL="285750" indent="-285750">
              <a:buFont typeface="Arial"/>
              <a:buChar char="•"/>
            </a:pPr>
            <a:r>
              <a:rPr b="1"/>
              <a:t> подавленности; </a:t>
            </a:r>
          </a:p>
          <a:p>
            <a:pPr marL="285750" indent="-285750">
              <a:buFont typeface="Arial"/>
              <a:buChar char="•"/>
            </a:pPr>
            <a:r>
              <a:rPr b="1"/>
              <a:t> в страхах;</a:t>
            </a:r>
          </a:p>
          <a:p>
            <a:pPr marL="285750" indent="-285750">
              <a:buFont typeface="Arial"/>
              <a:buChar char="•"/>
            </a:pPr>
            <a:r>
              <a:rPr b="1"/>
              <a:t> обидах;</a:t>
            </a:r>
          </a:p>
          <a:p>
            <a:pPr marL="285750" indent="-285750">
              <a:buFont typeface="Arial"/>
              <a:buChar char="•"/>
            </a:pPr>
            <a:r>
              <a:rPr b="1"/>
              <a:t> изолированности,</a:t>
            </a:r>
          </a:p>
          <a:p>
            <a:r>
              <a:rPr b="1"/>
              <a:t> </a:t>
            </a:r>
            <a:r>
              <a:t>которые будут сопровождать его всю жизнь.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437083" y="143634"/>
            <a:ext cx="8352928" cy="95410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2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«Условия эмоционального благополучия детей в группе детского сада» </a:t>
            </a:r>
            <a:endParaRPr sz="2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-2926" y="1097741"/>
            <a:ext cx="9146926" cy="480131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быстрая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адаптация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dirty="0"/>
              <a:t>к </a:t>
            </a:r>
            <a:r>
              <a:rPr dirty="0" err="1"/>
              <a:t>условиям</a:t>
            </a:r>
            <a:r>
              <a:rPr dirty="0"/>
              <a:t> </a:t>
            </a:r>
            <a:r>
              <a:rPr dirty="0" err="1"/>
              <a:t>детского</a:t>
            </a:r>
            <a:r>
              <a:rPr dirty="0"/>
              <a:t> </a:t>
            </a:r>
            <a:r>
              <a:rPr dirty="0" err="1"/>
              <a:t>сада</a:t>
            </a:r>
            <a:r>
              <a:rPr dirty="0"/>
              <a:t> (</a:t>
            </a:r>
            <a:r>
              <a:rPr u="sng" dirty="0" err="1"/>
              <a:t>постепенное</a:t>
            </a:r>
            <a:r>
              <a:rPr dirty="0"/>
              <a:t> </a:t>
            </a:r>
            <a:r>
              <a:rPr dirty="0" err="1"/>
              <a:t>приучение</a:t>
            </a:r>
            <a:r>
              <a:rPr dirty="0"/>
              <a:t> к </a:t>
            </a:r>
            <a:r>
              <a:rPr dirty="0" err="1"/>
              <a:t>режиму</a:t>
            </a:r>
            <a:r>
              <a:rPr dirty="0"/>
              <a:t>, </a:t>
            </a:r>
            <a:r>
              <a:rPr dirty="0" err="1"/>
              <a:t>пище</a:t>
            </a:r>
            <a:r>
              <a:rPr dirty="0"/>
              <a:t>, </a:t>
            </a:r>
            <a:r>
              <a:rPr dirty="0" err="1"/>
              <a:t>позволение</a:t>
            </a:r>
            <a:r>
              <a:rPr dirty="0"/>
              <a:t> </a:t>
            </a:r>
            <a:r>
              <a:rPr dirty="0" err="1"/>
              <a:t>приносить</a:t>
            </a:r>
            <a:r>
              <a:rPr dirty="0"/>
              <a:t> в </a:t>
            </a:r>
            <a:r>
              <a:rPr dirty="0" err="1"/>
              <a:t>группу</a:t>
            </a:r>
            <a:r>
              <a:rPr dirty="0"/>
              <a:t> </a:t>
            </a:r>
            <a:r>
              <a:rPr dirty="0" err="1"/>
              <a:t>любимую</a:t>
            </a:r>
            <a:r>
              <a:rPr dirty="0"/>
              <a:t> </a:t>
            </a:r>
            <a:r>
              <a:rPr dirty="0" err="1"/>
              <a:t>игрушку</a:t>
            </a:r>
            <a:r>
              <a:rPr dirty="0"/>
              <a:t>, </a:t>
            </a:r>
            <a:r>
              <a:rPr dirty="0" err="1"/>
              <a:t>во</a:t>
            </a:r>
            <a:r>
              <a:rPr dirty="0"/>
              <a:t> </a:t>
            </a:r>
            <a:r>
              <a:rPr dirty="0" err="1"/>
              <a:t>время</a:t>
            </a:r>
            <a:r>
              <a:rPr dirty="0"/>
              <a:t> </a:t>
            </a:r>
            <a:r>
              <a:rPr dirty="0" err="1"/>
              <a:t>утреннего</a:t>
            </a:r>
            <a:r>
              <a:rPr dirty="0"/>
              <a:t> </a:t>
            </a:r>
            <a:r>
              <a:rPr dirty="0" err="1"/>
              <a:t>приема</a:t>
            </a:r>
            <a:r>
              <a:rPr dirty="0"/>
              <a:t> </a:t>
            </a:r>
            <a:r>
              <a:rPr dirty="0" err="1"/>
              <a:t>использование</a:t>
            </a:r>
            <a:r>
              <a:rPr dirty="0"/>
              <a:t> </a:t>
            </a:r>
            <a:r>
              <a:rPr dirty="0" err="1"/>
              <a:t>различных</a:t>
            </a:r>
            <a:r>
              <a:rPr dirty="0"/>
              <a:t> </a:t>
            </a:r>
            <a:r>
              <a:rPr dirty="0" err="1"/>
              <a:t>сюрпризных</a:t>
            </a:r>
            <a:r>
              <a:rPr dirty="0"/>
              <a:t> </a:t>
            </a:r>
            <a:r>
              <a:rPr dirty="0" err="1"/>
              <a:t>моментов</a:t>
            </a:r>
            <a:r>
              <a:rPr dirty="0"/>
              <a:t>, </a:t>
            </a:r>
            <a:r>
              <a:rPr dirty="0" err="1"/>
              <a:t>подвижных</a:t>
            </a:r>
            <a:r>
              <a:rPr dirty="0"/>
              <a:t> </a:t>
            </a:r>
            <a:r>
              <a:rPr dirty="0" err="1"/>
              <a:t>игр</a:t>
            </a:r>
            <a:r>
              <a:rPr dirty="0"/>
              <a:t>);</a:t>
            </a:r>
          </a:p>
          <a:p>
            <a:pPr marL="285750" lvl="0" indent="-285750">
              <a:buFont typeface="Arial"/>
              <a:buChar char="•"/>
            </a:pPr>
            <a:r>
              <a:rPr dirty="0" err="1" smtClean="0"/>
              <a:t>наличие</a:t>
            </a:r>
            <a:r>
              <a:rPr dirty="0" smtClean="0"/>
              <a:t> 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семейных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альбомов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», «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уголков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психорелаксации</a:t>
            </a:r>
            <a:r>
              <a:rPr b="1" dirty="0"/>
              <a:t>»;</a:t>
            </a:r>
          </a:p>
          <a:p>
            <a:pPr marL="285750" lvl="0" indent="-285750">
              <a:buFont typeface="Arial"/>
              <a:buChar char="•"/>
            </a:pP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зональность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развивающей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среды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», </a:t>
            </a:r>
            <a:r>
              <a:rPr dirty="0" err="1"/>
              <a:t>позволяющая</a:t>
            </a:r>
            <a:r>
              <a:rPr dirty="0"/>
              <a:t> </a:t>
            </a:r>
            <a:r>
              <a:rPr dirty="0" err="1"/>
              <a:t>детям</a:t>
            </a:r>
            <a:r>
              <a:rPr dirty="0"/>
              <a:t> </a:t>
            </a:r>
            <a:r>
              <a:rPr dirty="0" err="1"/>
              <a:t>рассредоточиться</a:t>
            </a:r>
            <a:r>
              <a:rPr dirty="0"/>
              <a:t>;</a:t>
            </a:r>
          </a:p>
          <a:p>
            <a:pPr marL="285750" lvl="0" indent="-285750">
              <a:buFont typeface="Arial"/>
              <a:buChar char="•"/>
            </a:pPr>
            <a:r>
              <a:rPr dirty="0" err="1"/>
              <a:t>разумная</a:t>
            </a:r>
            <a:r>
              <a:rPr dirty="0"/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занятость</a:t>
            </a:r>
            <a:r>
              <a:rPr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dirty="0" err="1"/>
              <a:t>детей</a:t>
            </a:r>
            <a:r>
              <a:rPr dirty="0"/>
              <a:t>, в </a:t>
            </a:r>
            <a:r>
              <a:rPr dirty="0" err="1"/>
              <a:t>течении</a:t>
            </a:r>
            <a:r>
              <a:rPr dirty="0"/>
              <a:t> </a:t>
            </a:r>
            <a:r>
              <a:rPr dirty="0" err="1"/>
              <a:t>всего</a:t>
            </a:r>
            <a:r>
              <a:rPr dirty="0"/>
              <a:t> </a:t>
            </a:r>
            <a:r>
              <a:rPr dirty="0" err="1"/>
              <a:t>дня</a:t>
            </a:r>
            <a:r>
              <a:rPr dirty="0"/>
              <a:t>;</a:t>
            </a:r>
          </a:p>
          <a:p>
            <a:pPr marL="285750" lvl="0" indent="-285750">
              <a:buFont typeface="Arial"/>
              <a:buChar char="•"/>
            </a:pPr>
            <a:r>
              <a:rPr dirty="0" err="1"/>
              <a:t>применение</a:t>
            </a:r>
            <a:r>
              <a:rPr dirty="0"/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физминуток</a:t>
            </a:r>
            <a:r>
              <a:rPr dirty="0"/>
              <a:t>  </a:t>
            </a:r>
            <a:r>
              <a:rPr dirty="0" err="1"/>
              <a:t>во</a:t>
            </a:r>
            <a:r>
              <a:rPr dirty="0"/>
              <a:t> </a:t>
            </a:r>
            <a:r>
              <a:rPr dirty="0" err="1"/>
              <a:t>время</a:t>
            </a:r>
            <a:r>
              <a:rPr dirty="0"/>
              <a:t> </a:t>
            </a:r>
            <a:r>
              <a:rPr dirty="0" err="1"/>
              <a:t>организованной</a:t>
            </a:r>
            <a:r>
              <a:rPr dirty="0"/>
              <a:t> </a:t>
            </a:r>
            <a:r>
              <a:rPr dirty="0" err="1"/>
              <a:t>образовательной</a:t>
            </a:r>
            <a:r>
              <a:rPr dirty="0"/>
              <a:t> </a:t>
            </a:r>
            <a:r>
              <a:rPr dirty="0" err="1"/>
              <a:t>деятельности</a:t>
            </a:r>
            <a:r>
              <a:rPr dirty="0"/>
              <a:t>;</a:t>
            </a:r>
          </a:p>
          <a:p>
            <a:pPr marL="285750" lvl="0" indent="-285750">
              <a:buFont typeface="Arial"/>
              <a:buChar char="•"/>
            </a:pPr>
            <a:r>
              <a:rPr dirty="0" err="1"/>
              <a:t>часто</a:t>
            </a:r>
            <a:r>
              <a:rPr dirty="0"/>
              <a:t> </a:t>
            </a:r>
            <a:r>
              <a:rPr dirty="0" err="1"/>
              <a:t>плаксивым</a:t>
            </a:r>
            <a:r>
              <a:rPr dirty="0"/>
              <a:t> </a:t>
            </a:r>
            <a:r>
              <a:rPr dirty="0" err="1"/>
              <a:t>детям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давать</a:t>
            </a:r>
            <a:r>
              <a:rPr dirty="0"/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установку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на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интересный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завтрашний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день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285750" lvl="0" indent="-285750">
              <a:buFont typeface="Arial"/>
              <a:buChar char="•"/>
            </a:pPr>
            <a:r>
              <a:rPr dirty="0" err="1"/>
              <a:t>проведение</a:t>
            </a:r>
            <a:r>
              <a:rPr dirty="0"/>
              <a:t> 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утра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радостных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встреч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», </a:t>
            </a:r>
            <a:r>
              <a:rPr dirty="0" err="1"/>
              <a:t>позволяющих</a:t>
            </a:r>
            <a:r>
              <a:rPr dirty="0"/>
              <a:t> </a:t>
            </a:r>
            <a:r>
              <a:rPr dirty="0" err="1"/>
              <a:t>каждому</a:t>
            </a:r>
            <a:r>
              <a:rPr dirty="0"/>
              <a:t> </a:t>
            </a:r>
            <a:r>
              <a:rPr dirty="0" err="1"/>
              <a:t>ребенку</a:t>
            </a:r>
            <a:r>
              <a:rPr dirty="0"/>
              <a:t> </a:t>
            </a:r>
            <a:r>
              <a:rPr dirty="0" err="1"/>
              <a:t>ощутить</a:t>
            </a:r>
            <a:r>
              <a:rPr dirty="0"/>
              <a:t> </a:t>
            </a:r>
            <a:r>
              <a:rPr dirty="0" err="1"/>
              <a:t>себя</a:t>
            </a:r>
            <a:r>
              <a:rPr dirty="0"/>
              <a:t> в </a:t>
            </a:r>
            <a:r>
              <a:rPr dirty="0" err="1"/>
              <a:t>центре</a:t>
            </a:r>
            <a:r>
              <a:rPr dirty="0"/>
              <a:t> </a:t>
            </a:r>
            <a:r>
              <a:rPr dirty="0" err="1"/>
              <a:t>внимания</a:t>
            </a:r>
            <a:r>
              <a:rPr dirty="0"/>
              <a:t>;</a:t>
            </a:r>
          </a:p>
          <a:p>
            <a:pPr marL="285750" lvl="0" indent="-285750">
              <a:buFont typeface="Arial"/>
              <a:buChar char="•"/>
            </a:pP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демократичный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стиль</a:t>
            </a:r>
            <a:r>
              <a:rPr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b="1" dirty="0" err="1">
                <a:solidFill>
                  <a:schemeClr val="accent5">
                    <a:lumMod val="75000"/>
                  </a:schemeClr>
                </a:solidFill>
              </a:rPr>
              <a:t>общения</a:t>
            </a:r>
            <a:r>
              <a:rPr b="1" dirty="0"/>
              <a:t> </a:t>
            </a:r>
            <a:r>
              <a:rPr dirty="0" err="1"/>
              <a:t>воспитателя</a:t>
            </a:r>
            <a:r>
              <a:rPr dirty="0"/>
              <a:t> –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над</a:t>
            </a:r>
            <a:r>
              <a:rPr dirty="0"/>
              <a:t>, а </a:t>
            </a:r>
            <a:r>
              <a:rPr dirty="0" err="1"/>
              <a:t>рядом</a:t>
            </a:r>
            <a:r>
              <a:rPr dirty="0"/>
              <a:t>, </a:t>
            </a:r>
            <a:r>
              <a:rPr dirty="0" err="1"/>
              <a:t>вместе</a:t>
            </a:r>
            <a:r>
              <a:rPr dirty="0"/>
              <a:t>, </a:t>
            </a:r>
            <a:r>
              <a:rPr dirty="0" err="1"/>
              <a:t>глаза</a:t>
            </a:r>
            <a:r>
              <a:rPr dirty="0"/>
              <a:t> в </a:t>
            </a:r>
            <a:r>
              <a:rPr dirty="0" err="1"/>
              <a:t>глаза</a:t>
            </a:r>
            <a:r>
              <a:rPr dirty="0"/>
              <a:t>;</a:t>
            </a:r>
          </a:p>
          <a:p>
            <a:pPr marL="285750" lvl="0" indent="-285750">
              <a:buFont typeface="Arial"/>
              <a:buChar char="•"/>
            </a:pPr>
            <a:r>
              <a:rPr dirty="0" err="1"/>
              <a:t>соблюдение</a:t>
            </a:r>
            <a:r>
              <a:rPr dirty="0"/>
              <a:t> </a:t>
            </a:r>
            <a:r>
              <a:rPr dirty="0" err="1"/>
              <a:t>воспитателем</a:t>
            </a:r>
            <a:r>
              <a:rPr dirty="0"/>
              <a:t> </a:t>
            </a:r>
            <a:r>
              <a:rPr dirty="0" err="1"/>
              <a:t>принципов</a:t>
            </a:r>
            <a:r>
              <a:rPr dirty="0"/>
              <a:t> </a:t>
            </a:r>
            <a:r>
              <a:rPr dirty="0" err="1"/>
              <a:t>психолого-педагогического</a:t>
            </a:r>
            <a:r>
              <a:rPr dirty="0"/>
              <a:t> </a:t>
            </a:r>
            <a:r>
              <a:rPr dirty="0" err="1"/>
              <a:t>сопровождения</a:t>
            </a:r>
            <a:r>
              <a:rPr dirty="0"/>
              <a:t> </a:t>
            </a:r>
            <a:r>
              <a:rPr dirty="0" err="1"/>
              <a:t>детей</a:t>
            </a:r>
            <a:r>
              <a:rPr dirty="0"/>
              <a:t>, </a:t>
            </a:r>
            <a:r>
              <a:rPr dirty="0" err="1"/>
              <a:t>главным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которых</a:t>
            </a:r>
            <a:r>
              <a:rPr dirty="0"/>
              <a:t> </a:t>
            </a:r>
            <a:r>
              <a:rPr dirty="0" err="1"/>
              <a:t>является</a:t>
            </a:r>
            <a:r>
              <a:rPr dirty="0"/>
              <a:t>: </a:t>
            </a:r>
          </a:p>
          <a:p>
            <a:r>
              <a:rPr dirty="0"/>
              <a:t>   </a:t>
            </a:r>
            <a:endParaRPr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23528" y="1305342"/>
            <a:ext cx="8712968" cy="458587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sz="32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младшем и среднем</a:t>
            </a:r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дошкольном возрасте дети очень эмоциональны. Эмоции выражаются у них более бурно. Одна из причин возникновения тех или иных переживаний ребенка- его взаимоотношения с другими людьми, взрослыми и детьми. 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</a:t>
            </a:r>
            <a:r>
              <a:rPr sz="32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взрослые </a:t>
            </a:r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ласковы в обращении с ребенком, признают его права, а </a:t>
            </a:r>
            <a:r>
              <a:rPr sz="32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сверстники</a:t>
            </a:r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хотят с ним дружить, он испытывает эмоциональное благополучие, чувство уверенности, защищенности.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611559" y="2114940"/>
            <a:ext cx="8280921" cy="421653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преобладающий в группе   эмоциональный  настрой,</a:t>
            </a:r>
          </a:p>
          <a:p>
            <a:pPr marL="0" indent="0" algn="ctr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общее психическое состояние детского коллектива, непосредственными компонентами которого являются:</a:t>
            </a:r>
          </a:p>
          <a:p>
            <a:pPr marL="571500" indent="-571500">
              <a:buFont typeface="Wingdings"/>
              <a:buChar char="Ø"/>
            </a:pPr>
            <a:r>
              <a:rPr sz="3600"/>
              <a:t> общая эмоциональная атмосфера;  </a:t>
            </a:r>
          </a:p>
          <a:p>
            <a:pPr marL="571500" indent="-571500">
              <a:buFont typeface="Wingdings"/>
              <a:buChar char="Ø"/>
            </a:pPr>
            <a:r>
              <a:rPr sz="3600"/>
              <a:t> преобладающее настроение; </a:t>
            </a:r>
          </a:p>
          <a:p>
            <a:pPr marL="571500" indent="-571500">
              <a:buFont typeface="Wingdings"/>
              <a:buChar char="Ø"/>
            </a:pPr>
            <a:r>
              <a:rPr sz="3600"/>
              <a:t>уровень активности детей.</a:t>
            </a:r>
          </a:p>
        </p:txBody>
      </p:sp>
      <p:pic>
        <p:nvPicPr>
          <p:cNvPr id="111" name="Picture 111"/>
          <p:cNvPicPr/>
          <p:nvPr/>
        </p:nvPicPr>
        <p:blipFill>
          <a:blip r:embed="rId2" cstate="print"/>
          <a:stretch/>
        </p:blipFill>
        <p:spPr>
          <a:xfrm>
            <a:off x="251519" y="260648"/>
            <a:ext cx="2990850" cy="1990725"/>
          </a:xfrm>
          <a:prstGeom prst="rect">
            <a:avLst/>
          </a:prstGeom>
        </p:spPr>
      </p:pic>
      <p:sp>
        <p:nvSpPr>
          <p:cNvPr id="112" name="Shape 112"/>
          <p:cNvSpPr txBox="1"/>
          <p:nvPr/>
        </p:nvSpPr>
        <p:spPr>
          <a:xfrm>
            <a:off x="3491880" y="352383"/>
            <a:ext cx="540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3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Эмоционально-психологический климат</a:t>
            </a:r>
            <a:r>
              <a:rPr sz="3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3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коллективе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251519" y="188640"/>
            <a:ext cx="8892480" cy="95410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Основными </a:t>
            </a:r>
            <a:r>
              <a:rPr sz="2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признаками</a:t>
            </a:r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благоприятного эмоционально-психологического климата являются:</a:t>
            </a:r>
          </a:p>
        </p:txBody>
      </p:sp>
      <p:sp>
        <p:nvSpPr>
          <p:cNvPr id="115" name="Shape 115"/>
          <p:cNvSpPr/>
          <p:nvPr/>
        </p:nvSpPr>
        <p:spPr>
          <a:xfrm>
            <a:off x="245417" y="1142747"/>
            <a:ext cx="8892480" cy="563231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Wingdings"/>
              <a:buChar char="v"/>
            </a:pPr>
            <a:r>
              <a:rPr sz="2000" b="1" i="1"/>
              <a:t>хорошее настроение детей в течение всего дня; </a:t>
            </a:r>
            <a:endParaRPr sz="2000"/>
          </a:p>
          <a:p>
            <a:pPr marL="285750" lvl="0" indent="-285750">
              <a:buFont typeface="Wingdings"/>
              <a:buChar char="v"/>
            </a:pPr>
            <a:r>
              <a:rPr sz="2000" b="1" i="1"/>
              <a:t> свободное отправление детьми всех естественных потребностей, в том числе и потребности в движении; </a:t>
            </a:r>
            <a:endParaRPr sz="2000"/>
          </a:p>
          <a:p>
            <a:pPr marL="285750" lvl="0" indent="-285750">
              <a:buFont typeface="Wingdings"/>
              <a:buChar char="v"/>
            </a:pPr>
            <a:r>
              <a:rPr sz="2000" b="1" i="1"/>
              <a:t> доброжелательность по отношению к сверстникам и взрослым; </a:t>
            </a:r>
            <a:endParaRPr sz="2000"/>
          </a:p>
          <a:p>
            <a:pPr marL="285750" lvl="0" indent="-285750">
              <a:buFont typeface="Wingdings"/>
              <a:buChar char="v"/>
            </a:pPr>
            <a:r>
              <a:rPr sz="2000" b="1" i="1"/>
              <a:t> способность детей занять себя интересным делом; </a:t>
            </a:r>
            <a:endParaRPr sz="2000"/>
          </a:p>
          <a:p>
            <a:pPr marL="285750" lvl="0" indent="-285750">
              <a:buFont typeface="Wingdings"/>
              <a:buChar char="v"/>
            </a:pPr>
            <a:r>
              <a:rPr sz="2000" b="1" i="1"/>
              <a:t> отсутствие детей-аутсайдеров; </a:t>
            </a:r>
            <a:endParaRPr sz="2000"/>
          </a:p>
          <a:p>
            <a:pPr marL="285750" lvl="0" indent="-285750">
              <a:buFont typeface="Wingdings"/>
              <a:buChar char="v"/>
            </a:pPr>
            <a:r>
              <a:rPr sz="2000" b="1" i="1"/>
              <a:t> возможность беспрепятственно отдохнуть или уединиться; </a:t>
            </a:r>
            <a:endParaRPr sz="2000"/>
          </a:p>
          <a:p>
            <a:pPr marL="285750" lvl="0" indent="-285750">
              <a:buFont typeface="Wingdings"/>
              <a:buChar char="v"/>
            </a:pPr>
            <a:r>
              <a:rPr sz="2000" b="1" i="1"/>
              <a:t> отсутствие давления и манипулирования детьми со стороны взрослых; </a:t>
            </a:r>
            <a:endParaRPr sz="2000"/>
          </a:p>
          <a:p>
            <a:pPr marL="285750" lvl="0" indent="-285750">
              <a:buFont typeface="Wingdings"/>
              <a:buChar char="v"/>
            </a:pPr>
            <a:r>
              <a:rPr sz="2000" b="1" i="1"/>
              <a:t> информированность детей о том, как будет спланирован их день и что каждый из ребят намерен осуществить в этот день интересного; </a:t>
            </a:r>
            <a:endParaRPr sz="2000"/>
          </a:p>
          <a:p>
            <a:pPr marL="285750" lvl="0" indent="-285750">
              <a:buFont typeface="Wingdings"/>
              <a:buChar char="v"/>
            </a:pPr>
            <a:r>
              <a:rPr sz="2000" b="1" i="1"/>
              <a:t> высокая степень эмоциональной включенности, взаимопомощи, сопереживания в ситуациях, вызывающих фрустрацию у кого-либо из воспитанников; </a:t>
            </a:r>
            <a:endParaRPr sz="2000"/>
          </a:p>
          <a:p>
            <a:pPr marL="285750" indent="-285750">
              <a:buFont typeface="Wingdings"/>
              <a:buChar char="v"/>
            </a:pPr>
            <a:r>
              <a:rPr sz="2000" b="1" i="1"/>
              <a:t> желание участвовать в коллективной деятельности; </a:t>
            </a:r>
            <a:endParaRPr sz="2000"/>
          </a:p>
          <a:p>
            <a:pPr marL="285750" indent="-285750">
              <a:buFont typeface="Wingdings"/>
              <a:buChar char="v"/>
            </a:pPr>
            <a:r>
              <a:rPr sz="2000" b="1" i="1"/>
              <a:t>удовлетворенность детей принадлежностью к группе сверстников</a:t>
            </a:r>
            <a:r>
              <a:rPr b="1" i="1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395536" y="1028342"/>
            <a:ext cx="8280920" cy="501675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</a:t>
            </a:r>
            <a:r>
              <a:rPr sz="2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условиям</a:t>
            </a:r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определяющим эффективность влияния педагогов на психологический климат в детском коллективе, относятся следующие: </a:t>
            </a:r>
          </a:p>
          <a:p>
            <a:pPr marL="342900" indent="-342900">
              <a:buFont typeface="Wingdings"/>
              <a:buChar char="Ø"/>
            </a:pPr>
            <a:endParaRPr sz="2000"/>
          </a:p>
          <a:p>
            <a:pPr marL="342900" indent="-342900">
              <a:buFont typeface="Wingdings"/>
              <a:buChar char="Ø"/>
            </a:pPr>
            <a:r>
              <a:rPr sz="2400"/>
              <a:t>личностные качества педагогов (открытость, расположенность к детям, чувство юмора, инициативность, коммуникабельность, креативность); </a:t>
            </a:r>
          </a:p>
          <a:p>
            <a:pPr marL="342900" indent="-342900">
              <a:buFont typeface="Wingdings"/>
              <a:buChar char="Ø"/>
            </a:pPr>
            <a:endParaRPr sz="2400"/>
          </a:p>
          <a:p>
            <a:pPr marL="342900" indent="-342900">
              <a:buFont typeface="Wingdings"/>
              <a:buChar char="Ø"/>
            </a:pPr>
            <a:r>
              <a:rPr sz="2400"/>
              <a:t>профессиональные качества педагогов (теоретическая и методическая вооружённость); </a:t>
            </a:r>
          </a:p>
          <a:p>
            <a:endParaRPr sz="2400"/>
          </a:p>
          <a:p>
            <a:pPr marL="342900" indent="-342900">
              <a:buFont typeface="Wingdings"/>
              <a:buChar char="Ø"/>
            </a:pPr>
            <a:r>
              <a:rPr sz="2400"/>
              <a:t>ориентация педагогов на эмоциональный комфорт дошкольников.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79512" y="620688"/>
            <a:ext cx="8964488" cy="58477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3200" b="1" i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ПСИХОЭМОЦИОНАЛЬНЫЕ ТЕХНОЛОГИИ </a:t>
            </a:r>
            <a:endParaRPr sz="3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395536" y="1340768"/>
            <a:ext cx="8064896" cy="107721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32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Совместная деятельность  из цикла</a:t>
            </a:r>
          </a:p>
          <a:p>
            <a:pPr marL="0" indent="0" algn="ctr"/>
            <a:r>
              <a:rPr sz="32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3200" b="1" i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«Эмоции и здоровье».</a:t>
            </a:r>
            <a:r>
              <a:rPr sz="32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28" name="Shape 128"/>
          <p:cNvSpPr/>
          <p:nvPr/>
        </p:nvSpPr>
        <p:spPr>
          <a:xfrm>
            <a:off x="539552" y="2492896"/>
            <a:ext cx="8208912" cy="310854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800" b="1" i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задачи</a:t>
            </a:r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научить детей понимать собственное эмоциональное состояние, 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выражать свои чувства и распознавать чувства других людей </a:t>
            </a:r>
          </a:p>
          <a:p>
            <a:pPr marL="0" indent="0" algn="l"/>
            <a:r>
              <a:rPr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через мимику, жесты, выразительные движения, интонации.</a:t>
            </a:r>
          </a:p>
        </p:txBody>
      </p:sp>
      <p:sp>
        <p:nvSpPr>
          <p:cNvPr id="129" name="Shape 129"/>
          <p:cNvSpPr/>
          <p:nvPr/>
        </p:nvSpPr>
        <p:spPr>
          <a:xfrm>
            <a:off x="179512" y="5601439"/>
            <a:ext cx="9071992" cy="101566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 построена в основном на обыгрывании ситуаций, беседах с детьми, проводятся психологические игры, этюды, психогимнастика, релаксация.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Литейная">
      <a:fillStyleLst>
        <a:solidFill>
          <a:schemeClr val="phClr"/>
        </a:solidFill>
        <a:gradFill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</a:gradFill>
        <a:gradFill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</a:gradFill>
      </a:fillStyleLst>
      <a:lnStyleLst>
        <a:ln w="9525">
          <a:solidFill>
            <a:schemeClr val="phClr">
              <a:shade val="80000"/>
            </a:schemeClr>
          </a:solidFill>
          <a:prstDash val="solid"/>
        </a:ln>
        <a:ln w="381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</a:gradFill>
        <a:no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38</TotalTime>
  <Words>605</Words>
  <Application>Microsoft Office PowerPoint</Application>
  <DocSecurity>0</DocSecurity>
  <PresentationFormat>Экран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3</cp:revision>
  <dcterms:modified xsi:type="dcterms:W3CDTF">2024-01-15T07:22:56Z</dcterms:modified>
</cp:coreProperties>
</file>