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9" r:id="rId3"/>
    <p:sldId id="260" r:id="rId4"/>
    <p:sldId id="261" r:id="rId5"/>
    <p:sldId id="262" r:id="rId6"/>
    <p:sldId id="265" r:id="rId7"/>
    <p:sldId id="266" r:id="rId8"/>
    <p:sldId id="269" r:id="rId9"/>
    <p:sldId id="271" r:id="rId10"/>
    <p:sldId id="273" r:id="rId11"/>
    <p:sldId id="274" r:id="rId12"/>
    <p:sldId id="278" r:id="rId13"/>
    <p:sldId id="279" r:id="rId14"/>
    <p:sldId id="280" r:id="rId15"/>
    <p:sldId id="281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">
    <p:spTree>
      <p:nvGrpSpPr>
        <p:cNvPr id="1" name="Group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 txBox="1">
            <a:spLocks noGrp="1"/>
          </p:cNvSpPr>
          <p:nvPr>
            <p:ph type="title"/>
          </p:nvPr>
        </p:nvSpPr>
        <p:spPr>
          <a:xfrm>
            <a:off x="533400" y="1371600"/>
            <a:ext cx="7851648" cy="1828800"/>
          </a:xfrm>
          <a:prstGeom prst="rect">
            <a:avLst/>
          </a:prstGeom>
          <a:ln>
            <a:noFill/>
          </a:ln>
        </p:spPr>
        <p:txBody>
          <a:bodyPr vert="horz" tIns="0" rIns="18288" bIns="0" anchor="b">
            <a:normAutofit/>
          </a:bodyPr>
          <a:lstStyle>
            <a:defPPr/>
            <a:lvl1pPr lvl="0" algn="r">
              <a:buNone/>
              <a:defRPr sz="5600" b="1">
                <a:solidFill>
                  <a:schemeClr val="accent3">
                    <a:tint val="90000"/>
                    <a:satMod val="12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t>Образец заголовка</a:t>
            </a:r>
          </a:p>
        </p:txBody>
      </p:sp>
      <p:sp>
        <p:nvSpPr>
          <p:cNvPr id="62" name="Shape 62"/>
          <p:cNvSpPr txBox="1"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  <a:prstGeom prst="rect">
            <a:avLst/>
          </a:prstGeom>
        </p:spPr>
        <p:txBody>
          <a:bodyPr lIns="0" rIns="18288"/>
          <a:lstStyle>
            <a:defPPr/>
            <a:lvl1pPr marL="0" marR="45720" lvl="0" indent="0" algn="r">
              <a:buNone/>
              <a:defRPr>
                <a:solidFill>
                  <a:schemeClr val="tx1"/>
                </a:solidFill>
              </a:defRPr>
            </a:lvl1pPr>
            <a:lvl2pPr marL="457200" lvl="1" indent="0" algn="ctr">
              <a:buNone/>
            </a:lvl2pPr>
            <a:lvl3pPr marL="914400" lvl="2" indent="0" algn="ctr">
              <a:buNone/>
            </a:lvl3pPr>
            <a:lvl4pPr marL="1371600" lvl="3" indent="0" algn="ctr">
              <a:buNone/>
            </a:lvl4pPr>
            <a:lvl5pPr marL="1828800" lvl="4" indent="0" algn="ctr">
              <a:buNone/>
            </a:lvl5pPr>
            <a:lvl6pPr marL="2286000" lvl="5" indent="0" algn="ctr">
              <a:buNone/>
            </a:lvl6pPr>
            <a:lvl7pPr marL="2743200" lvl="6" indent="0" algn="ctr">
              <a:buNone/>
            </a:lvl7pPr>
            <a:lvl8pPr marL="3200400" lvl="7" indent="0" algn="ctr">
              <a:buNone/>
            </a:lvl8pPr>
            <a:lvl9pPr marL="3657600" lvl="8" indent="0" algn="ctr">
              <a:buNone/>
            </a:lvl9pPr>
          </a:lstStyle>
          <a:p>
            <a:r>
              <a:t>Образец подзаголовка</a:t>
            </a:r>
          </a:p>
        </p:txBody>
      </p:sp>
      <p:sp>
        <p:nvSpPr>
          <p:cNvPr id="63" name="Shape 63"/>
          <p:cNvSpPr txBox="1">
            <a:spLocks noGrp="1"/>
          </p:cNvSpPr>
          <p:nvPr>
            <p:ph type="dt" idx="10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07.09.2018</a:t>
            </a:r>
          </a:p>
        </p:txBody>
      </p:sp>
      <p:sp>
        <p:nvSpPr>
          <p:cNvPr id="64" name="Shape 64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endParaRPr/>
          </a:p>
        </p:txBody>
      </p:sp>
      <p:sp>
        <p:nvSpPr>
          <p:cNvPr id="65" name="Shape 65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Group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51" name="Shape 51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eaVert"/>
          <a:lstStyle>
            <a:defPPr/>
            <a:lvl1pPr lvl="0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52" name="Shape 52"/>
          <p:cNvSpPr txBox="1">
            <a:spLocks noGrp="1"/>
          </p:cNvSpPr>
          <p:nvPr>
            <p:ph type="dt" idx="10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07.09.2018</a:t>
            </a:r>
          </a:p>
        </p:txBody>
      </p:sp>
      <p:sp>
        <p:nvSpPr>
          <p:cNvPr id="53" name="Shape 53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Group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 txBox="1">
            <a:spLocks noGrp="1"/>
          </p:cNvSpPr>
          <p:nvPr>
            <p:ph type="title"/>
          </p:nvPr>
        </p:nvSpPr>
        <p:spPr>
          <a:xfrm>
            <a:off x="6629400" y="914401"/>
            <a:ext cx="2057400" cy="5211763"/>
          </a:xfrm>
          <a:prstGeom prst="rect">
            <a:avLst/>
          </a:prstGeom>
        </p:spPr>
        <p:txBody>
          <a:bodyPr vert="eaVert"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21" name="Shape 21"/>
          <p:cNvSpPr txBox="1">
            <a:spLocks noGrp="1"/>
          </p:cNvSpPr>
          <p:nvPr>
            <p:ph type="body" idx="1"/>
          </p:nvPr>
        </p:nvSpPr>
        <p:spPr>
          <a:xfrm>
            <a:off x="457200" y="914401"/>
            <a:ext cx="6019800" cy="5211763"/>
          </a:xfrm>
          <a:prstGeom prst="rect">
            <a:avLst/>
          </a:prstGeom>
        </p:spPr>
        <p:txBody>
          <a:bodyPr vert="eaVert"/>
          <a:lstStyle>
            <a:defPPr/>
            <a:lvl1pPr lvl="0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22" name="Shape 22"/>
          <p:cNvSpPr txBox="1">
            <a:spLocks noGrp="1"/>
          </p:cNvSpPr>
          <p:nvPr>
            <p:ph type="dt" idx="10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07.09.2018</a:t>
            </a:r>
          </a:p>
        </p:txBody>
      </p:sp>
      <p:sp>
        <p:nvSpPr>
          <p:cNvPr id="23" name="Shape 23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Group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82" name="Shape 82"/>
          <p:cNvSpPr txBox="1">
            <a:spLocks noGrp="1"/>
          </p:cNvSpPr>
          <p:nvPr>
            <p:ph type="dt" idx="10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07.09.2018</a:t>
            </a:r>
          </a:p>
        </p:txBody>
      </p:sp>
      <p:sp>
        <p:nvSpPr>
          <p:cNvPr id="83" name="Shape 83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endParaRPr/>
          </a:p>
        </p:txBody>
      </p:sp>
      <p:sp>
        <p:nvSpPr>
          <p:cNvPr id="84" name="Shape 84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Title and Subtitle">
    <p:spTree>
      <p:nvGrpSpPr>
        <p:cNvPr id="1" name="Group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530352" y="1316736"/>
            <a:ext cx="7772400" cy="1362455"/>
          </a:xfrm>
          <a:prstGeom prst="rect">
            <a:avLst/>
          </a:prstGeom>
          <a:ln>
            <a:noFill/>
          </a:ln>
        </p:spPr>
        <p:txBody>
          <a:bodyPr vert="horz" tIns="0" bIns="0" anchor="b">
            <a:noAutofit/>
          </a:bodyPr>
          <a:lstStyle>
            <a:defPPr/>
            <a:lvl1pPr lvl="0" algn="l">
              <a:buNone/>
              <a:defRPr sz="5600" b="1" cap="none" baseline="0">
                <a:solidFill>
                  <a:schemeClr val="accent4">
                    <a:tint val="90000"/>
                    <a:satMod val="1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t>Образец заголовка</a:t>
            </a:r>
          </a:p>
        </p:txBody>
      </p:sp>
      <p:sp>
        <p:nvSpPr>
          <p:cNvPr id="27" name="Shape 27"/>
          <p:cNvSpPr txBox="1"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  <a:prstGeom prst="rect">
            <a:avLst/>
          </a:prstGeom>
        </p:spPr>
        <p:txBody>
          <a:bodyPr lIns="45720" rIns="45720" anchor="t"/>
          <a:lstStyle>
            <a:defPPr/>
            <a:lvl1pPr marL="0" lvl="0" indent="0">
              <a:buNone/>
              <a:defRPr sz="2200">
                <a:solidFill>
                  <a:schemeClr val="tx1"/>
                </a:solidFill>
              </a:defRPr>
            </a:lvl1pPr>
            <a:lvl2pPr lvl="1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lvl="2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lvl="3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lvl="4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t>Образец текста</a:t>
            </a:r>
          </a:p>
        </p:txBody>
      </p:sp>
      <p:sp>
        <p:nvSpPr>
          <p:cNvPr id="28" name="Shape 28"/>
          <p:cNvSpPr txBox="1">
            <a:spLocks noGrp="1"/>
          </p:cNvSpPr>
          <p:nvPr>
            <p:ph type="dt" idx="10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07.09.2018</a:t>
            </a:r>
          </a:p>
        </p:txBody>
      </p:sp>
      <p:sp>
        <p:nvSpPr>
          <p:cNvPr id="29" name="Shape 29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Slide Title">
    <p:spTree>
      <p:nvGrpSpPr>
        <p:cNvPr id="1" name="Group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 txBox="1"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  <a:prstGeom prst="rect">
            <a:avLst/>
          </a:prstGeom>
        </p:spPr>
        <p:txBody>
          <a:bodyPr vert="horz" tIns="45720" bIns="0" anchor="b">
            <a:normAutofit/>
          </a:bodyPr>
          <a:lstStyle>
            <a:defPPr/>
            <a:lvl1pPr lvl="0" algn="l">
              <a:buNone/>
              <a:defRPr sz="5000" b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t>Образец заголовка</a:t>
            </a:r>
          </a:p>
        </p:txBody>
      </p:sp>
      <p:sp>
        <p:nvSpPr>
          <p:cNvPr id="57" name="Shape 57"/>
          <p:cNvSpPr txBox="1">
            <a:spLocks noGrp="1"/>
          </p:cNvSpPr>
          <p:nvPr>
            <p:ph type="dt" idx="10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07.09.2018</a:t>
            </a:r>
          </a:p>
        </p:txBody>
      </p:sp>
      <p:sp>
        <p:nvSpPr>
          <p:cNvPr id="58" name="Shape 58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itle and Two Columns">
    <p:spTree>
      <p:nvGrpSpPr>
        <p:cNvPr id="1" name="Group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 txBox="1"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33" name="Shape 33"/>
          <p:cNvSpPr txBox="1">
            <a:spLocks noGrp="1"/>
          </p:cNvSpPr>
          <p:nvPr>
            <p:ph type="body" idx="1"/>
          </p:nvPr>
        </p:nvSpPr>
        <p:spPr>
          <a:xfrm>
            <a:off x="457200" y="1920084"/>
            <a:ext cx="4038600" cy="4434840"/>
          </a:xfrm>
          <a:prstGeom prst="rect">
            <a:avLst/>
          </a:prstGeom>
        </p:spPr>
        <p:txBody>
          <a:bodyPr/>
          <a:lstStyle>
            <a:defPPr/>
            <a:lvl1pPr lvl="0">
              <a:defRPr sz="2600"/>
            </a:lvl1pPr>
            <a:lvl2pPr lvl="1">
              <a:defRPr sz="2400"/>
            </a:lvl2pPr>
            <a:lvl3pPr lvl="2">
              <a:defRPr sz="2000"/>
            </a:lvl3pPr>
            <a:lvl4pPr lvl="3">
              <a:defRPr sz="1800"/>
            </a:lvl4pPr>
            <a:lvl5pPr lvl="4">
              <a:defRPr sz="1800"/>
            </a:lvl5pPr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34" name="Shape 34"/>
          <p:cNvSpPr txBox="1">
            <a:spLocks noGrp="1"/>
          </p:cNvSpPr>
          <p:nvPr>
            <p:ph type="body" idx="2"/>
          </p:nvPr>
        </p:nvSpPr>
        <p:spPr>
          <a:xfrm>
            <a:off x="4648200" y="1920084"/>
            <a:ext cx="4038600" cy="4434840"/>
          </a:xfrm>
          <a:prstGeom prst="rect">
            <a:avLst/>
          </a:prstGeom>
        </p:spPr>
        <p:txBody>
          <a:bodyPr/>
          <a:lstStyle>
            <a:defPPr/>
            <a:lvl1pPr lvl="0">
              <a:defRPr sz="2600"/>
            </a:lvl1pPr>
            <a:lvl2pPr lvl="1">
              <a:defRPr sz="2400"/>
            </a:lvl2pPr>
            <a:lvl3pPr lvl="2">
              <a:defRPr sz="2000"/>
            </a:lvl3pPr>
            <a:lvl4pPr lvl="3">
              <a:defRPr sz="1800"/>
            </a:lvl4pPr>
            <a:lvl5pPr lvl="4">
              <a:defRPr sz="1800"/>
            </a:lvl5pPr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35" name="Shape 35"/>
          <p:cNvSpPr txBox="1">
            <a:spLocks noGrp="1"/>
          </p:cNvSpPr>
          <p:nvPr>
            <p:ph type="dt" idx="10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07.09.2018</a:t>
            </a:r>
          </a:p>
        </p:txBody>
      </p:sp>
      <p:sp>
        <p:nvSpPr>
          <p:cNvPr id="36" name="Shape 36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Group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 txBox="1">
            <a:spLocks noGrp="1"/>
          </p:cNvSpPr>
          <p:nvPr>
            <p:ph type="dt" idx="10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07.09.2018</a:t>
            </a:r>
          </a:p>
        </p:txBody>
      </p:sp>
      <p:sp>
        <p:nvSpPr>
          <p:cNvPr id="77" name="Shape 77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endParaRPr/>
          </a:p>
        </p:txBody>
      </p:sp>
      <p:sp>
        <p:nvSpPr>
          <p:cNvPr id="78" name="Shape 78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Group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 txBox="1"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tIns="45720" anchor="b"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  <a:prstGeom prst="rect">
            <a:avLst/>
          </a:prstGeom>
        </p:spPr>
        <p:txBody>
          <a:bodyPr lIns="45720" tIns="0" rIns="45720" bIns="0" anchor="ctr">
            <a:noAutofit/>
          </a:bodyPr>
          <a:lstStyle>
            <a:defPPr/>
            <a:lvl1pPr marL="0" lvl="0" indent="0">
              <a:buNone/>
              <a:defRPr sz="2400" b="1" cap="none" baseline="0">
                <a:solidFill>
                  <a:schemeClr val="tx2"/>
                </a:solidFill>
              </a:defRPr>
            </a:lvl1pPr>
            <a:lvl2pPr lvl="1">
              <a:buNone/>
              <a:defRPr sz="2000" b="1"/>
            </a:lvl2pPr>
            <a:lvl3pPr lvl="2">
              <a:buNone/>
              <a:defRPr sz="1800" b="1"/>
            </a:lvl3pPr>
            <a:lvl4pPr lvl="3">
              <a:buNone/>
              <a:defRPr sz="1600" b="1"/>
            </a:lvl4pPr>
            <a:lvl5pPr lvl="4">
              <a:buNone/>
              <a:defRPr sz="1600" b="1"/>
            </a:lvl5pPr>
          </a:lstStyle>
          <a:p>
            <a:pPr lvl="0"/>
            <a:r>
              <a:t>Образец текста</a:t>
            </a:r>
          </a:p>
        </p:txBody>
      </p:sp>
      <p:sp>
        <p:nvSpPr>
          <p:cNvPr id="69" name="Shape 69"/>
          <p:cNvSpPr txBox="1">
            <a:spLocks noGrp="1"/>
          </p:cNvSpPr>
          <p:nvPr>
            <p:ph type="body" idx="3"/>
          </p:nvPr>
        </p:nvSpPr>
        <p:spPr>
          <a:xfrm>
            <a:off x="4645025" y="1859757"/>
            <a:ext cx="4041775" cy="654843"/>
          </a:xfrm>
          <a:prstGeom prst="rect">
            <a:avLst/>
          </a:prstGeom>
        </p:spPr>
        <p:txBody>
          <a:bodyPr lIns="45720" tIns="0" rIns="45720" bIns="0" anchor="ctr"/>
          <a:lstStyle>
            <a:defPPr/>
            <a:lvl1pPr marL="0" lvl="0" indent="0">
              <a:buNone/>
              <a:defRPr sz="2400" b="1" cap="none" baseline="0">
                <a:solidFill>
                  <a:schemeClr val="tx2"/>
                </a:solidFill>
              </a:defRPr>
            </a:lvl1pPr>
            <a:lvl2pPr lvl="1">
              <a:buNone/>
              <a:defRPr sz="2000" b="1"/>
            </a:lvl2pPr>
            <a:lvl3pPr lvl="2">
              <a:buNone/>
              <a:defRPr sz="1800" b="1"/>
            </a:lvl3pPr>
            <a:lvl4pPr lvl="3">
              <a:buNone/>
              <a:defRPr sz="1600" b="1"/>
            </a:lvl4pPr>
            <a:lvl5pPr lvl="4">
              <a:buNone/>
              <a:defRPr sz="1600" b="1"/>
            </a:lvl5pPr>
          </a:lstStyle>
          <a:p>
            <a:pPr lvl="0"/>
            <a:r>
              <a:t>Образец текста</a:t>
            </a:r>
          </a:p>
        </p:txBody>
      </p:sp>
      <p:sp>
        <p:nvSpPr>
          <p:cNvPr id="70" name="Shape 70"/>
          <p:cNvSpPr txBox="1">
            <a:spLocks noGrp="1"/>
          </p:cNvSpPr>
          <p:nvPr>
            <p:ph type="body" idx="2"/>
          </p:nvPr>
        </p:nvSpPr>
        <p:spPr>
          <a:xfrm>
            <a:off x="457200" y="2514600"/>
            <a:ext cx="4040188" cy="3845720"/>
          </a:xfrm>
          <a:prstGeom prst="rect">
            <a:avLst/>
          </a:prstGeom>
        </p:spPr>
        <p:txBody>
          <a:bodyPr tIns="0"/>
          <a:lstStyle>
            <a:defPPr/>
            <a:lvl1pPr lvl="0">
              <a:defRPr sz="2200"/>
            </a:lvl1pPr>
            <a:lvl2pPr lvl="1">
              <a:defRPr sz="2000"/>
            </a:lvl2pPr>
            <a:lvl3pPr lvl="2">
              <a:defRPr sz="1800"/>
            </a:lvl3pPr>
            <a:lvl4pPr lvl="3">
              <a:defRPr sz="1600"/>
            </a:lvl4pPr>
            <a:lvl5pPr lvl="4">
              <a:defRPr sz="1600"/>
            </a:lvl5pPr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71" name="Shape 71"/>
          <p:cNvSpPr txBox="1">
            <a:spLocks noGrp="1"/>
          </p:cNvSpPr>
          <p:nvPr>
            <p:ph type="body" idx="4"/>
          </p:nvPr>
        </p:nvSpPr>
        <p:spPr>
          <a:xfrm>
            <a:off x="4645025" y="2514600"/>
            <a:ext cx="4041775" cy="3845720"/>
          </a:xfrm>
          <a:prstGeom prst="rect">
            <a:avLst/>
          </a:prstGeom>
        </p:spPr>
        <p:txBody>
          <a:bodyPr tIns="0"/>
          <a:lstStyle>
            <a:defPPr/>
            <a:lvl1pPr lvl="0">
              <a:defRPr sz="2200"/>
            </a:lvl1pPr>
            <a:lvl2pPr lvl="1">
              <a:defRPr sz="2000"/>
            </a:lvl2pPr>
            <a:lvl3pPr lvl="2">
              <a:defRPr sz="1800"/>
            </a:lvl3pPr>
            <a:lvl4pPr lvl="3">
              <a:defRPr sz="1600"/>
            </a:lvl4pPr>
            <a:lvl5pPr lvl="4">
              <a:defRPr sz="1600"/>
            </a:lvl5pPr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72" name="Shape 72"/>
          <p:cNvSpPr txBox="1">
            <a:spLocks noGrp="1"/>
          </p:cNvSpPr>
          <p:nvPr>
            <p:ph type="dt" idx="10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07.09.2018</a:t>
            </a:r>
          </a:p>
        </p:txBody>
      </p:sp>
      <p:sp>
        <p:nvSpPr>
          <p:cNvPr id="73" name="Shape 73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Title, Text and Object">
    <p:spTree>
      <p:nvGrpSpPr>
        <p:cNvPr id="1" name="Group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 txBox="1"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  <a:prstGeom prst="rect">
            <a:avLst/>
          </a:prstGeom>
        </p:spPr>
        <p:txBody>
          <a:bodyPr lIns="0" anchor="b">
            <a:noAutofit/>
          </a:bodyPr>
          <a:lstStyle>
            <a:defPPr/>
            <a:lvl1pPr lvl="0" algn="l">
              <a:buNone/>
              <a:defRPr sz="2600" b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t>Образец заголовка</a:t>
            </a:r>
          </a:p>
        </p:txBody>
      </p:sp>
      <p:sp>
        <p:nvSpPr>
          <p:cNvPr id="14" name="Shape 14"/>
          <p:cNvSpPr txBox="1"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  <a:prstGeom prst="rect">
            <a:avLst/>
          </a:prstGeom>
        </p:spPr>
        <p:txBody>
          <a:bodyPr lIns="18288" rIns="18288"/>
          <a:lstStyle>
            <a:defPPr/>
            <a:lvl1pPr marL="0" lvl="0" indent="0" algn="l">
              <a:buNone/>
              <a:defRPr sz="1400"/>
            </a:lvl1pPr>
            <a:lvl2pPr marL="0" lvl="1" indent="0" algn="l">
              <a:buNone/>
              <a:defRPr sz="1200"/>
            </a:lvl2pPr>
            <a:lvl3pPr marL="0" lvl="2" indent="0" algn="l">
              <a:buNone/>
              <a:defRPr sz="1000"/>
            </a:lvl3pPr>
            <a:lvl4pPr marL="0" lvl="3" indent="0" algn="l">
              <a:buNone/>
              <a:defRPr sz="900"/>
            </a:lvl4pPr>
            <a:lvl5pPr marL="0" lvl="4" indent="0" algn="l">
              <a:buNone/>
              <a:defRPr sz="900"/>
            </a:lvl5pPr>
          </a:lstStyle>
          <a:p>
            <a:pPr lvl="0"/>
            <a:r>
              <a:t>Образец текста</a:t>
            </a:r>
          </a:p>
        </p:txBody>
      </p:sp>
      <p:sp>
        <p:nvSpPr>
          <p:cNvPr id="15" name="Shape 15"/>
          <p:cNvSpPr txBox="1">
            <a:spLocks noGrp="1"/>
          </p:cNvSpPr>
          <p:nvPr>
            <p:ph type="body" idx="1"/>
          </p:nvPr>
        </p:nvSpPr>
        <p:spPr>
          <a:xfrm>
            <a:off x="3575050" y="1676400"/>
            <a:ext cx="5111750" cy="4572000"/>
          </a:xfrm>
          <a:prstGeom prst="rect">
            <a:avLst/>
          </a:prstGeom>
        </p:spPr>
        <p:txBody>
          <a:bodyPr tIns="0"/>
          <a:lstStyle>
            <a:defPPr/>
            <a:lvl1pPr lvl="0">
              <a:defRPr sz="2800"/>
            </a:lvl1pPr>
            <a:lvl2pPr lvl="1">
              <a:defRPr sz="2600"/>
            </a:lvl2pPr>
            <a:lvl3pPr lvl="2">
              <a:defRPr sz="2400"/>
            </a:lvl3pPr>
            <a:lvl4pPr lvl="3">
              <a:defRPr sz="2000"/>
            </a:lvl4pPr>
            <a:lvl5pPr lvl="4">
              <a:defRPr sz="1800"/>
            </a:lvl5pPr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16" name="Shape 16"/>
          <p:cNvSpPr txBox="1">
            <a:spLocks noGrp="1"/>
          </p:cNvSpPr>
          <p:nvPr>
            <p:ph type="dt" idx="10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07.09.2018</a:t>
            </a:r>
          </a:p>
        </p:txBody>
      </p:sp>
      <p:sp>
        <p:nvSpPr>
          <p:cNvPr id="17" name="Shape 17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>
  <p:cSld name="Title and Picture">
    <p:spTree>
      <p:nvGrpSpPr>
        <p:cNvPr id="1" name="Group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>
            <a:solidFill>
              <a:srgbClr val="C0C0C0"/>
            </a:solidFill>
            <a:prstDash val="solid"/>
          </a:ln>
        </p:spPr>
        <p:txBody>
          <a:bodyPr lIns="91440" tIns="45720" rIns="91440" bIns="45720" anchor="ctr"/>
          <a:lstStyle/>
          <a:p>
            <a:pPr marL="0" indent="0" algn="ctr"/>
            <a:endParaRPr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0" name="Shape 40"/>
          <p:cNvSpPr/>
          <p:nvPr/>
        </p:nvSpPr>
        <p:spPr>
          <a:xfrm rot="420000" flipV="1">
            <a:off x="8004134" y="5359769"/>
            <a:ext cx="155447" cy="155447"/>
          </a:xfrm>
          <a:prstGeom prst="rtTriangle">
            <a:avLst/>
          </a:prstGeom>
          <a:solidFill>
            <a:srgbClr val="FFFFFF"/>
          </a:solidFill>
          <a:ln w="12700">
            <a:solidFill>
              <a:srgbClr val="FFFFFF"/>
            </a:solidFill>
            <a:prstDash val="solid"/>
          </a:ln>
        </p:spPr>
        <p:txBody>
          <a:bodyPr lIns="91440" tIns="45720" rIns="91440" bIns="45720" anchor="ctr"/>
          <a:lstStyle/>
          <a:p>
            <a:pPr marL="0" indent="0" algn="ctr"/>
            <a:endParaRPr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1" name="Shape 41"/>
          <p:cNvSpPr txBox="1"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  <a:prstGeom prst="rect">
            <a:avLst/>
          </a:prstGeom>
        </p:spPr>
        <p:txBody>
          <a:bodyPr vert="horz" lIns="45720" tIns="45720" rIns="45720" bIns="45720" anchor="b"/>
          <a:lstStyle>
            <a:defPPr/>
            <a:lvl1pPr lvl="0"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t>Образец заголовка</a:t>
            </a:r>
          </a:p>
        </p:txBody>
      </p:sp>
      <p:sp>
        <p:nvSpPr>
          <p:cNvPr id="42" name="Shape 42"/>
          <p:cNvSpPr txBox="1">
            <a:spLocks noGrp="1"/>
          </p:cNvSpPr>
          <p:nvPr>
            <p:ph type="body" idx="2"/>
          </p:nvPr>
        </p:nvSpPr>
        <p:spPr>
          <a:xfrm>
            <a:off x="609600" y="2828785"/>
            <a:ext cx="2209800" cy="2179320"/>
          </a:xfrm>
          <a:prstGeom prst="rect">
            <a:avLst/>
          </a:prstGeom>
        </p:spPr>
        <p:txBody>
          <a:bodyPr lIns="64008" rIns="45720" bIns="45720" anchor="t"/>
          <a:lstStyle>
            <a:defPPr/>
            <a:lvl1pPr marL="0" lvl="0" indent="0" algn="l">
              <a:spcBef>
                <a:spcPts val="250"/>
              </a:spcBef>
              <a:buNone/>
              <a:defRPr sz="1300"/>
            </a:lvl1pPr>
            <a:lvl2pPr lvl="1">
              <a:defRPr sz="1200"/>
            </a:lvl2pPr>
            <a:lvl3pPr lvl="2">
              <a:defRPr sz="1000"/>
            </a:lvl3pPr>
            <a:lvl4pPr lvl="3">
              <a:defRPr sz="900"/>
            </a:lvl4pPr>
            <a:lvl5pPr lvl="4">
              <a:defRPr sz="900"/>
            </a:lvl5pPr>
          </a:lstStyle>
          <a:p>
            <a:pPr lvl="0"/>
            <a:r>
              <a:t>Образец текста</a:t>
            </a:r>
          </a:p>
        </p:txBody>
      </p:sp>
      <p:sp>
        <p:nvSpPr>
          <p:cNvPr id="43" name="Shape 43"/>
          <p:cNvSpPr txBox="1">
            <a:spLocks noGrp="1"/>
          </p:cNvSpPr>
          <p:nvPr>
            <p:ph type="dt" idx="10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07.09.2018</a:t>
            </a:r>
          </a:p>
        </p:txBody>
      </p:sp>
      <p:sp>
        <p:nvSpPr>
          <p:cNvPr id="44" name="Shape 44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sldNum" idx="12"/>
          </p:nvPr>
        </p:nvSpPr>
        <p:spPr>
          <a:xfrm>
            <a:off x="8077200" y="6356350"/>
            <a:ext cx="609600" cy="365125"/>
          </a:xfrm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>
            <a:solidFill>
              <a:srgbClr val="C0C0C0"/>
            </a:solidFill>
            <a:prstDash val="solid"/>
          </a:ln>
        </p:spPr>
        <p:txBody>
          <a:bodyPr/>
          <a:lstStyle>
            <a:defPPr/>
            <a:lvl1pPr marL="0" lvl="0" indent="0">
              <a:buNone/>
              <a:defRPr sz="3200"/>
            </a:lvl1pPr>
          </a:lstStyle>
          <a:p>
            <a:r>
              <a:t>Вставка рисунка</a:t>
            </a:r>
          </a:p>
        </p:txBody>
      </p:sp>
      <p:sp>
        <p:nvSpPr>
          <p:cNvPr id="47" name="Shape 47"/>
          <p:cNvSpPr/>
          <p:nvPr/>
        </p:nvSpPr>
        <p:spPr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>
              <a:gd name="OXMLTextRectL" fmla="val 0"/>
              <a:gd name="OXMLTextRectT" fmla="val 0"/>
              <a:gd name="OXMLTextRectR" fmla="val 0"/>
              <a:gd name="OXMLTextRectB" fmla="val 0"/>
              <a:gd name="COTextRectL" fmla="*/ OXMLTextRectL 1 w"/>
              <a:gd name="COTextRectT" fmla="*/ OXMLTextRectT 1 h"/>
              <a:gd name="COTextRectR" fmla="*/ OXMLTextRectR 1 w"/>
              <a:gd name="COTextRectB" fmla="*/ OXMLTextRectB 1 h"/>
              <a:gd name="ODFLeft" fmla="val 0"/>
              <a:gd name="ODFTop" fmla="val 0"/>
              <a:gd name="ODFRight" fmla="val 5772"/>
              <a:gd name="ODFBottom" fmla="val 656"/>
              <a:gd name="ODFWidth" fmla="val 5772"/>
              <a:gd name="ODFHeight" fmla="val 656"/>
            </a:gdLst>
            <a:ahLst/>
            <a:cxnLst/>
            <a:rect l="OXMLTextRectL" t="OXMLTextRectT" r="OXMLTextRectR" b="OXMLTextRectB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</a:gradFill>
          <a:ln w="9525">
            <a:prstDash val="solid"/>
            <a:headEnd type="none" w="med" len="med"/>
            <a:tailEnd type="none" w="med" len="med"/>
          </a:ln>
        </p:spPr>
        <p:txBody>
          <a:bodyPr vert="horz" wrap="square" lIns="91440" tIns="45720" rIns="91440" bIns="45720" anchor="t"/>
          <a:lstStyle/>
          <a:p>
            <a:pPr marL="0" indent="0" algn="l"/>
            <a:endParaRPr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8" name="Shape 48"/>
          <p:cNvSpPr/>
          <p:nvPr/>
        </p:nvSpPr>
        <p:spPr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>
              <a:gd name="OXMLTextRectL" fmla="val 0"/>
              <a:gd name="OXMLTextRectT" fmla="val 0"/>
              <a:gd name="OXMLTextRectR" fmla="val 0"/>
              <a:gd name="OXMLTextRectB" fmla="val 0"/>
              <a:gd name="COTextRectL" fmla="*/ OXMLTextRectL 1 w"/>
              <a:gd name="COTextRectT" fmla="*/ OXMLTextRectT 1 h"/>
              <a:gd name="COTextRectR" fmla="*/ OXMLTextRectR 1 w"/>
              <a:gd name="COTextRectB" fmla="*/ OXMLTextRectB 1 h"/>
              <a:gd name="ODFLeft" fmla="val 0"/>
              <a:gd name="ODFTop" fmla="val 0"/>
              <a:gd name="ODFRight" fmla="val 3000"/>
              <a:gd name="ODFBottom" fmla="val 595"/>
              <a:gd name="ODFWidth" fmla="val 3000"/>
              <a:gd name="ODFHeight" fmla="val 595"/>
            </a:gdLst>
            <a:ahLst/>
            <a:cxnLst/>
            <a:rect l="OXMLTextRectL" t="OXMLTextRectT" r="OXMLTextRectR" b="OXMLTextRectB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</a:gradFill>
          <a:ln w="9525">
            <a:prstDash val="solid"/>
            <a:headEnd type="none" w="med" len="med"/>
            <a:tailEnd type="none" w="med" len="med"/>
          </a:ln>
        </p:spPr>
        <p:txBody>
          <a:bodyPr vert="horz" wrap="square" lIns="91440" tIns="45720" rIns="91440" bIns="45720" anchor="t"/>
          <a:lstStyle/>
          <a:p>
            <a:pPr marL="0" indent="0" algn="l"/>
            <a:endParaRPr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Group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/>
        </p:nvSpPr>
        <p:spPr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>
              <a:gd name="OXMLTextRectL" fmla="val 0"/>
              <a:gd name="OXMLTextRectT" fmla="val 0"/>
              <a:gd name="OXMLTextRectR" fmla="val 0"/>
              <a:gd name="OXMLTextRectB" fmla="val 0"/>
              <a:gd name="COTextRectL" fmla="*/ OXMLTextRectL 1 w"/>
              <a:gd name="COTextRectT" fmla="*/ OXMLTextRectT 1 h"/>
              <a:gd name="COTextRectR" fmla="*/ OXMLTextRectR 1 w"/>
              <a:gd name="COTextRectB" fmla="*/ OXMLTextRectB 1 h"/>
              <a:gd name="ODFLeft" fmla="val 0"/>
              <a:gd name="ODFTop" fmla="val 0"/>
              <a:gd name="ODFRight" fmla="val 5772"/>
              <a:gd name="ODFBottom" fmla="val 656"/>
              <a:gd name="ODFWidth" fmla="val 5772"/>
              <a:gd name="ODFHeight" fmla="val 656"/>
            </a:gdLst>
            <a:ahLst/>
            <a:cxnLst/>
            <a:rect l="OXMLTextRectL" t="OXMLTextRectT" r="OXMLTextRectR" b="OXMLTextRectB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</a:gradFill>
          <a:ln w="9525">
            <a:prstDash val="solid"/>
            <a:headEnd type="none" w="med" len="med"/>
            <a:tailEnd type="none" w="med" len="med"/>
          </a:ln>
        </p:spPr>
        <p:txBody>
          <a:bodyPr vert="horz" wrap="square" lIns="91440" tIns="45720" rIns="91440" bIns="45720" anchor="t"/>
          <a:lstStyle/>
          <a:p>
            <a:pPr marL="0" indent="0" algn="l"/>
            <a:endParaRPr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Shape 3"/>
          <p:cNvSpPr/>
          <p:nvPr/>
        </p:nvSpPr>
        <p:spPr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>
              <a:gd name="OXMLTextRectL" fmla="val 0"/>
              <a:gd name="OXMLTextRectT" fmla="val 0"/>
              <a:gd name="OXMLTextRectR" fmla="val 0"/>
              <a:gd name="OXMLTextRectB" fmla="val 0"/>
              <a:gd name="COTextRectL" fmla="*/ OXMLTextRectL 1 w"/>
              <a:gd name="COTextRectT" fmla="*/ OXMLTextRectT 1 h"/>
              <a:gd name="COTextRectR" fmla="*/ OXMLTextRectR 1 w"/>
              <a:gd name="COTextRectB" fmla="*/ OXMLTextRectB 1 h"/>
              <a:gd name="ODFLeft" fmla="val 0"/>
              <a:gd name="ODFTop" fmla="val 0"/>
              <a:gd name="ODFRight" fmla="val 3000"/>
              <a:gd name="ODFBottom" fmla="val 595"/>
              <a:gd name="ODFWidth" fmla="val 3000"/>
              <a:gd name="ODFHeight" fmla="val 595"/>
            </a:gdLst>
            <a:ahLst/>
            <a:cxnLst/>
            <a:rect l="OXMLTextRectL" t="OXMLTextRectT" r="OXMLTextRectR" b="OXMLTextRectB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</a:gradFill>
          <a:ln w="9525">
            <a:prstDash val="solid"/>
            <a:headEnd type="none" w="med" len="med"/>
            <a:tailEnd type="none" w="med" len="med"/>
          </a:ln>
        </p:spPr>
        <p:txBody>
          <a:bodyPr vert="horz" wrap="square" lIns="91440" tIns="45720" rIns="91440" bIns="45720" anchor="t"/>
          <a:lstStyle/>
          <a:p>
            <a:pPr marL="0" indent="0" algn="l"/>
            <a:endParaRPr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hape 4"/>
          <p:cNvSpPr txBox="1"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tIns="45720" rIns="0" bIns="0" anchor="b">
            <a:normAutofit/>
          </a:bodyPr>
          <a:lstStyle/>
          <a:p>
            <a:r>
              <a:t>Образец заголовка</a:t>
            </a:r>
          </a:p>
        </p:txBody>
      </p:sp>
      <p:sp>
        <p:nvSpPr>
          <p:cNvPr id="5" name="Shape 5"/>
          <p:cNvSpPr txBox="1">
            <a:spLocks noGrp="1"/>
          </p:cNvSpPr>
          <p:nvPr>
            <p:ph type="body" idx="1"/>
          </p:nvPr>
        </p:nvSpPr>
        <p:spPr>
          <a:xfrm>
            <a:off x="457200" y="1935479"/>
            <a:ext cx="8229600" cy="4389120"/>
          </a:xfrm>
          <a:prstGeom prst="rect">
            <a:avLst/>
          </a:prstGeom>
        </p:spPr>
        <p:txBody>
          <a:bodyPr vert="horz" lIns="91440" tIns="45720" rIns="91440" bIns="45720">
            <a:normAutofit/>
          </a:bodyPr>
          <a:lstStyle/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6" name="Shape 6"/>
          <p:cNvSpPr txBox="1">
            <a:spLocks noGrp="1"/>
          </p:cNvSpPr>
          <p:nvPr>
            <p:ph type="dt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defPPr/>
            <a:lvl1pPr marL="0" lvl="0" indent="0" algn="l">
              <a:defRPr sz="1200">
                <a:solidFill>
                  <a:schemeClr val="tx2">
                    <a:shade val="9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lvl="1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lvl="2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lvl="3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lvl="4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lvl="5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lvl="6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lvl="7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lvl="8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t>07.09.2018</a:t>
            </a:r>
          </a:p>
        </p:txBody>
      </p:sp>
      <p:sp>
        <p:nvSpPr>
          <p:cNvPr id="7" name="Shape 7"/>
          <p:cNvSpPr txBox="1">
            <a:spLocks noGrp="1"/>
          </p:cNvSpPr>
          <p:nvPr>
            <p:ph type="ft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defPPr/>
            <a:lvl1pPr marL="0" lvl="0" indent="0" algn="l">
              <a:defRPr sz="1200">
                <a:solidFill>
                  <a:schemeClr val="tx2">
                    <a:shade val="9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lvl="1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lvl="2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lvl="3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lvl="4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lvl="5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lvl="6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lvl="7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lvl="8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defPPr/>
            <a:lvl1pPr marL="0" lvl="0" indent="0" algn="r">
              <a:defRPr sz="1200">
                <a:solidFill>
                  <a:schemeClr val="tx2">
                    <a:shade val="9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lvl="1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lvl="2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lvl="3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lvl="4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lvl="5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lvl="6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lvl="7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lvl="8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t>‹#›</a:t>
            </a:r>
          </a:p>
        </p:txBody>
      </p:sp>
      <p:grpSp>
        <p:nvGrpSpPr>
          <p:cNvPr id="9" name="Shape 9"/>
          <p:cNvGrpSpPr/>
          <p:nvPr/>
        </p:nvGrpSpPr>
        <p:grpSpPr>
          <a:xfrm>
            <a:off x="-19017" y="202408"/>
            <a:ext cx="9180548" cy="649223"/>
            <a:chOff x="0" y="0"/>
            <a:chExt cx="9180548" cy="649223"/>
          </a:xfrm>
        </p:grpSpPr>
        <p:sp>
          <p:nvSpPr>
            <p:cNvPr id="10" name="Shape 10"/>
            <p:cNvSpPr/>
            <p:nvPr/>
          </p:nvSpPr>
          <p:spPr>
            <a:xfrm rot="21435692">
              <a:off x="0" y="0"/>
              <a:ext cx="9163050" cy="649223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>
                <a:gd name="OXMLTextRectL" fmla="val 0"/>
                <a:gd name="OXMLTextRectT" fmla="val 0"/>
                <a:gd name="OXMLTextRectR" fmla="val 0"/>
                <a:gd name="OXMLTextRectB" fmla="val 0"/>
                <a:gd name="COTextRectL" fmla="*/ OXMLTextRectL 1 w"/>
                <a:gd name="COTextRectT" fmla="*/ OXMLTextRectT 1 h"/>
                <a:gd name="COTextRectR" fmla="*/ OXMLTextRectR 1 w"/>
                <a:gd name="COTextRectB" fmla="*/ OXMLTextRectB 1 h"/>
                <a:gd name="ODFLeft" fmla="val 0"/>
                <a:gd name="ODFTop" fmla="val 0"/>
                <a:gd name="ODFRight" fmla="val 5772"/>
                <a:gd name="ODFBottom" fmla="val 1055"/>
                <a:gd name="ODFWidth" fmla="val 5772"/>
                <a:gd name="ODFHeight" fmla="val 1055"/>
              </a:gdLst>
              <a:ahLst/>
              <a:cxnLst/>
              <a:rect l="OXMLTextRectL" t="OXMLTextRectT" r="OXMLTextRectR" b="OXMLTextRectB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>
              <a:solidFill>
                <a:schemeClr val="accent3">
                  <a:shade val="75000"/>
                </a:schemeClr>
              </a:solidFill>
              <a:prstDash val="solid"/>
              <a:headEnd type="none" w="med" len="med"/>
              <a:tailEnd type="none" w="med" len="med"/>
            </a:ln>
          </p:spPr>
          <p:txBody>
            <a:bodyPr vert="horz" wrap="square" lIns="91440" tIns="45720" rIns="91440" bIns="45720" anchor="t"/>
            <a:lstStyle/>
            <a:p>
              <a:pPr marL="0" indent="0" algn="l"/>
              <a:endParaRPr sz="180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1" name="Shape 11"/>
            <p:cNvSpPr/>
            <p:nvPr/>
          </p:nvSpPr>
          <p:spPr>
            <a:xfrm rot="21435692">
              <a:off x="4735" y="73452"/>
              <a:ext cx="9175812" cy="530351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>
                <a:gd name="OXMLTextRectL" fmla="val 0"/>
                <a:gd name="OXMLTextRectT" fmla="val 0"/>
                <a:gd name="OXMLTextRectR" fmla="val 0"/>
                <a:gd name="OXMLTextRectB" fmla="val 0"/>
                <a:gd name="COTextRectL" fmla="*/ OXMLTextRectL 1 w"/>
                <a:gd name="COTextRectT" fmla="*/ OXMLTextRectT 1 h"/>
                <a:gd name="COTextRectR" fmla="*/ OXMLTextRectR 1 w"/>
                <a:gd name="COTextRectB" fmla="*/ OXMLTextRectB 1 h"/>
                <a:gd name="ODFLeft" fmla="val 0"/>
                <a:gd name="ODFTop" fmla="val 0"/>
                <a:gd name="ODFRight" fmla="val 5766"/>
                <a:gd name="ODFBottom" fmla="val 854"/>
                <a:gd name="ODFWidth" fmla="val 5766"/>
                <a:gd name="ODFHeight" fmla="val 854"/>
              </a:gdLst>
              <a:ahLst/>
              <a:cxnLst/>
              <a:rect l="OXMLTextRectL" t="OXMLTextRectT" r="OXMLTextRectR" b="OXMLTextRectB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>
              <a:solidFill>
                <a:schemeClr val="accent4"/>
              </a:solidFill>
              <a:prstDash val="solid"/>
              <a:headEnd type="none" w="med" len="med"/>
              <a:tailEnd type="none" w="med" len="med"/>
            </a:ln>
          </p:spPr>
          <p:txBody>
            <a:bodyPr vert="horz" wrap="square" lIns="91440" tIns="45720" rIns="91440" bIns="45720" anchor="t"/>
            <a:lstStyle/>
            <a:p>
              <a:pPr marL="0" indent="0" algn="l"/>
              <a:endParaRPr sz="180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defPPr/>
      <a:lvl1pPr lvl="0" algn="l">
        <a:buNone/>
        <a:defRPr sz="5000" b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defPPr/>
      <a:lvl1pPr marL="274320" lvl="0" indent="-274320" algn="l">
        <a:buClr>
          <a:schemeClr val="accent3"/>
        </a:buClr>
        <a:buSzPts val="2470"/>
        <a:buFont typeface="Wingdings 2"/>
        <a:buChar char=""/>
        <a:defRPr sz="2600">
          <a:solidFill>
            <a:schemeClr val="tx1"/>
          </a:solidFill>
          <a:latin typeface="+mn-lt"/>
          <a:ea typeface="+mn-ea"/>
          <a:cs typeface="+mn-cs"/>
        </a:defRPr>
      </a:lvl1pPr>
      <a:lvl2pPr marL="640080" lvl="1" indent="-246888" algn="l">
        <a:buClr>
          <a:schemeClr val="accent1"/>
        </a:buClr>
        <a:buSzPts val="2040"/>
        <a:buFont typeface="Wingdings 2"/>
        <a:buChar char=""/>
        <a:defRPr sz="2400">
          <a:solidFill>
            <a:schemeClr val="tx1"/>
          </a:solidFill>
          <a:latin typeface="+mn-lt"/>
          <a:ea typeface="+mn-ea"/>
          <a:cs typeface="+mn-cs"/>
        </a:defRPr>
      </a:lvl2pPr>
      <a:lvl3pPr marL="914400" lvl="2" indent="-246888" algn="l">
        <a:buClr>
          <a:schemeClr val="accent2"/>
        </a:buClr>
        <a:buSzPts val="1470"/>
        <a:buFont typeface="Wingdings 2"/>
        <a:buChar char=""/>
        <a:defRPr sz="2100">
          <a:solidFill>
            <a:schemeClr val="tx1"/>
          </a:solidFill>
          <a:latin typeface="+mn-lt"/>
          <a:ea typeface="+mn-ea"/>
          <a:cs typeface="+mn-cs"/>
        </a:defRPr>
      </a:lvl3pPr>
      <a:lvl4pPr marL="1188720" lvl="3" indent="-210311" algn="l">
        <a:buClr>
          <a:schemeClr val="accent3"/>
        </a:buClr>
        <a:buSzPts val="1300"/>
        <a:buFont typeface="Wingdings 2"/>
        <a:buChar char="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1463040" lvl="4" indent="-210311" algn="l">
        <a:buClr>
          <a:schemeClr val="accent4"/>
        </a:buClr>
        <a:buSzPts val="1300"/>
        <a:buFont typeface="Wingdings 2"/>
        <a:buChar char="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1737360" lvl="5" indent="-210311" algn="l">
        <a:buClr>
          <a:schemeClr val="accent5"/>
        </a:buClr>
        <a:buSzPts val="1440"/>
        <a:buFont typeface="Wingdings 2"/>
        <a:buChar char=""/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1920240" lvl="6" indent="-182879" algn="l">
        <a:buClr>
          <a:schemeClr val="accent6"/>
        </a:buClr>
        <a:buSzPts val="1280"/>
        <a:buFont typeface="Wingdings 2"/>
        <a:buChar char=""/>
        <a:defRPr sz="16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lvl="7" indent="-182879" algn="l">
        <a:buClr>
          <a:schemeClr val="tx2"/>
        </a:buClr>
        <a:buChar char="•"/>
        <a:defRPr sz="1600">
          <a:solidFill>
            <a:schemeClr val="tx1"/>
          </a:solidFill>
          <a:latin typeface="+mn-lt"/>
          <a:ea typeface="+mn-ea"/>
          <a:cs typeface="+mn-cs"/>
        </a:defRPr>
      </a:lvl8pPr>
      <a:lvl9pPr marL="2468880" lvl="8" indent="-182879" algn="l">
        <a:buClr>
          <a:schemeClr val="tx2"/>
        </a:buClr>
        <a:buChar char="•"/>
        <a:defRPr sz="14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/>
      <a:lvl1pPr marL="0" lvl="0" indent="0" algn="l"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>
        <a:defRPr>
          <a:solidFill>
            <a:schemeClr val="tx1"/>
          </a:solidFill>
          <a:latin typeface="+mn-lt"/>
          <a:ea typeface="+mn-ea"/>
          <a:cs typeface="+mn-cs"/>
        </a:defRPr>
      </a:lvl2pPr>
      <a:lvl3pPr marL="914400" lvl="2" indent="0" algn="l">
        <a:defRPr>
          <a:solidFill>
            <a:schemeClr val="tx1"/>
          </a:solidFill>
          <a:latin typeface="+mn-lt"/>
          <a:ea typeface="+mn-ea"/>
          <a:cs typeface="+mn-cs"/>
        </a:defRPr>
      </a:lvl3pPr>
      <a:lvl4pPr marL="1371600" lvl="3" indent="0" algn="l">
        <a:defRPr>
          <a:solidFill>
            <a:schemeClr val="tx1"/>
          </a:solidFill>
          <a:latin typeface="+mn-lt"/>
          <a:ea typeface="+mn-ea"/>
          <a:cs typeface="+mn-cs"/>
        </a:defRPr>
      </a:lvl4pPr>
      <a:lvl5pPr marL="1828800" lvl="4" indent="0" algn="l">
        <a:defRPr>
          <a:solidFill>
            <a:schemeClr val="tx1"/>
          </a:solidFill>
          <a:latin typeface="+mn-lt"/>
          <a:ea typeface="+mn-ea"/>
          <a:cs typeface="+mn-cs"/>
        </a:defRPr>
      </a:lvl5pPr>
      <a:lvl6pPr marL="2286000" lvl="5" indent="0" algn="l">
        <a:defRPr>
          <a:solidFill>
            <a:schemeClr val="tx1"/>
          </a:solidFill>
          <a:latin typeface="+mn-lt"/>
          <a:ea typeface="+mn-ea"/>
          <a:cs typeface="+mn-cs"/>
        </a:defRPr>
      </a:lvl6pPr>
      <a:lvl7pPr marL="2743200" lvl="6" indent="0" algn="l">
        <a:defRPr>
          <a:solidFill>
            <a:schemeClr val="tx1"/>
          </a:solidFill>
          <a:latin typeface="+mn-lt"/>
          <a:ea typeface="+mn-ea"/>
          <a:cs typeface="+mn-cs"/>
        </a:defRPr>
      </a:lvl7pPr>
      <a:lvl8pPr marL="3200400" lvl="7" indent="0" algn="l">
        <a:defRPr>
          <a:solidFill>
            <a:schemeClr val="tx1"/>
          </a:solidFill>
          <a:latin typeface="+mn-lt"/>
          <a:ea typeface="+mn-ea"/>
          <a:cs typeface="+mn-cs"/>
        </a:defRPr>
      </a:lvl8pPr>
      <a:lvl9pPr marL="3657600" lvl="8" indent="0" algn="l">
        <a:defRPr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Group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/>
          <p:nvPr/>
        </p:nvSpPr>
        <p:spPr>
          <a:xfrm>
            <a:off x="179512" y="836712"/>
            <a:ext cx="5246240" cy="3046988"/>
          </a:xfrm>
          <a:prstGeom prst="rect">
            <a:avLst/>
          </a:prstGeom>
        </p:spPr>
        <p:txBody>
          <a:bodyPr wrap="square" lIns="91440" tIns="45720" rIns="91440" bIns="45720">
            <a:spAutoFit/>
          </a:bodyPr>
          <a:lstStyle/>
          <a:p>
            <a:pPr marL="0" indent="0" algn="ctr"/>
            <a:r>
              <a:rPr sz="4800" b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Эмоциональное благополучие ребенка </a:t>
            </a:r>
          </a:p>
          <a:p>
            <a:pPr marL="0" indent="0" algn="ctr"/>
            <a:r>
              <a:rPr sz="4800" b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 детском саду</a:t>
            </a:r>
            <a:endParaRPr sz="4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88" name="Picture 88"/>
          <p:cNvPicPr/>
          <p:nvPr/>
        </p:nvPicPr>
        <p:blipFill>
          <a:blip r:embed="rId2" cstate="print"/>
          <a:stretch/>
        </p:blipFill>
        <p:spPr>
          <a:xfrm>
            <a:off x="5004048" y="3140968"/>
            <a:ext cx="3885860" cy="3168352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Group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/>
          <p:nvPr/>
        </p:nvSpPr>
        <p:spPr>
          <a:xfrm>
            <a:off x="323528" y="692697"/>
            <a:ext cx="8712968" cy="3231653"/>
          </a:xfrm>
          <a:prstGeom prst="rect">
            <a:avLst/>
          </a:prstGeom>
        </p:spPr>
        <p:txBody>
          <a:bodyPr wrap="square" lIns="91440" tIns="45720" rIns="91440" bIns="45720">
            <a:spAutoFit/>
          </a:bodyPr>
          <a:lstStyle/>
          <a:p>
            <a:pPr marL="0" indent="0" algn="ctr"/>
            <a:r>
              <a:rPr sz="360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Стенд «Страна настроения». </a:t>
            </a:r>
          </a:p>
          <a:p>
            <a:pPr marL="0" indent="0" algn="l"/>
            <a:r>
              <a:rPr sz="24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   После знакомства с основными  понятиями, дети уже самостоятельно определяют свое настроение и рядом с фотографией выкладывают цветную карточку настроения с соответствующей пиктограммой. </a:t>
            </a:r>
          </a:p>
          <a:p>
            <a:pPr marL="0" indent="0" algn="l"/>
            <a:r>
              <a:rPr sz="24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Желтый цвет характеризует радость, </a:t>
            </a:r>
          </a:p>
          <a:p>
            <a:pPr marL="0" indent="0" algn="l"/>
            <a:r>
              <a:rPr sz="24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зеленый – спокойствие, </a:t>
            </a:r>
          </a:p>
          <a:p>
            <a:pPr marL="0" indent="0" algn="l"/>
            <a:r>
              <a:rPr sz="24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красный – страх, грусть</a:t>
            </a:r>
            <a:r>
              <a:rPr sz="18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</a:p>
        </p:txBody>
      </p:sp>
      <p:sp>
        <p:nvSpPr>
          <p:cNvPr id="136" name="Shape 136"/>
          <p:cNvSpPr/>
          <p:nvPr/>
        </p:nvSpPr>
        <p:spPr>
          <a:xfrm>
            <a:off x="431032" y="3984154"/>
            <a:ext cx="8712968" cy="2308323"/>
          </a:xfrm>
          <a:prstGeom prst="rect">
            <a:avLst/>
          </a:prstGeom>
        </p:spPr>
        <p:txBody>
          <a:bodyPr wrap="square" lIns="91440" tIns="45720" rIns="91440" bIns="45720">
            <a:spAutoFit/>
          </a:bodyPr>
          <a:lstStyle/>
          <a:p>
            <a:pPr marL="0" indent="0" algn="l"/>
            <a:r>
              <a:rPr sz="24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     Методика не только позволяет собрать информацию о психологическом самочувствии, но и выполняет определенную психотерапевтическую функцию.</a:t>
            </a:r>
          </a:p>
          <a:p>
            <a:pPr marL="0" indent="0" algn="l"/>
            <a:r>
              <a:rPr sz="24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    У ребенка возникает необходимость и потребность рассказать о своем настроении, потребность выговориться, поделиться тем, что на душе.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Group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/>
          <p:nvPr/>
        </p:nvSpPr>
        <p:spPr>
          <a:xfrm>
            <a:off x="251519" y="1124744"/>
            <a:ext cx="8712968" cy="4462760"/>
          </a:xfrm>
          <a:prstGeom prst="rect">
            <a:avLst/>
          </a:prstGeom>
        </p:spPr>
        <p:txBody>
          <a:bodyPr wrap="square" lIns="91440" tIns="45720" rIns="91440" bIns="45720">
            <a:spAutoFit/>
          </a:bodyPr>
          <a:lstStyle/>
          <a:p>
            <a:pPr marL="0" indent="0" algn="ctr"/>
            <a:r>
              <a:rPr sz="440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«Карточки настроения».</a:t>
            </a:r>
          </a:p>
          <a:p>
            <a:pPr marL="0" indent="0" algn="l"/>
            <a:r>
              <a:rPr sz="18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      </a:t>
            </a:r>
            <a:r>
              <a:rPr sz="40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Дети раскрашивают квадратики в желтый, зеленый, красный цвет, определяют и закрашивают  свой кружок настроения.</a:t>
            </a:r>
          </a:p>
          <a:p>
            <a:pPr marL="0" indent="0" algn="l"/>
            <a:r>
              <a:rPr sz="40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     «Карточки настроения» можно показать родителям</a:t>
            </a:r>
            <a:r>
              <a:rPr sz="18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Group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Shape 163"/>
          <p:cNvSpPr/>
          <p:nvPr/>
        </p:nvSpPr>
        <p:spPr>
          <a:xfrm>
            <a:off x="323528" y="836712"/>
            <a:ext cx="8424936" cy="5078313"/>
          </a:xfrm>
          <a:prstGeom prst="rect">
            <a:avLst/>
          </a:prstGeom>
        </p:spPr>
        <p:txBody>
          <a:bodyPr wrap="square" lIns="91440" tIns="45720" rIns="91440" bIns="45720">
            <a:spAutoFit/>
          </a:bodyPr>
          <a:lstStyle/>
          <a:p>
            <a:pPr marL="0" indent="0" algn="ctr"/>
            <a:r>
              <a:rPr sz="4000" b="1">
                <a:solidFill>
                  <a:srgbClr val="FF0000"/>
                </a:solidFill>
                <a:latin typeface="+mn-lt"/>
                <a:ea typeface="+mn-ea"/>
                <a:cs typeface="+mn-cs"/>
              </a:rPr>
              <a:t>Мое творчество</a:t>
            </a:r>
          </a:p>
          <a:p>
            <a:pPr marL="0" indent="0" algn="ctr"/>
            <a:endParaRPr sz="4000">
              <a:solidFill>
                <a:srgbClr val="FF0000"/>
              </a:solidFill>
              <a:latin typeface="+mn-lt"/>
              <a:ea typeface="+mn-ea"/>
              <a:cs typeface="+mn-cs"/>
            </a:endParaRPr>
          </a:p>
          <a:p>
            <a:pPr marL="0" indent="0" algn="l"/>
            <a:r>
              <a:rPr sz="3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   Демонстрация увлечений и творческих способностей ребенка на выставках продуктов его творчества (фотоматериалы конструкторских сооружений, рисунки, коллажи, поделки из разнообразных материалов.</a:t>
            </a:r>
          </a:p>
          <a:p>
            <a:pPr marL="0" indent="0" algn="l"/>
            <a:r>
              <a:rPr sz="3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sz="200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Цель:</a:t>
            </a:r>
            <a:r>
              <a:rPr sz="20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показ возможностей, способностей детей сверстникам и родителям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Group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Shape 165"/>
          <p:cNvSpPr/>
          <p:nvPr/>
        </p:nvSpPr>
        <p:spPr>
          <a:xfrm>
            <a:off x="611560" y="980728"/>
            <a:ext cx="8136904" cy="4216539"/>
          </a:xfrm>
          <a:prstGeom prst="rect">
            <a:avLst/>
          </a:prstGeom>
        </p:spPr>
        <p:txBody>
          <a:bodyPr wrap="square" lIns="91440" tIns="45720" rIns="91440" bIns="45720">
            <a:spAutoFit/>
          </a:bodyPr>
          <a:lstStyle/>
          <a:p>
            <a:pPr marL="0" indent="0" algn="ctr"/>
            <a:r>
              <a:rPr sz="4400" b="1">
                <a:solidFill>
                  <a:srgbClr val="FF0000"/>
                </a:solidFill>
                <a:latin typeface="+mn-lt"/>
                <a:ea typeface="+mn-ea"/>
                <a:cs typeface="+mn-cs"/>
              </a:rPr>
              <a:t>Здравствуйте, я пришел</a:t>
            </a:r>
          </a:p>
          <a:p>
            <a:pPr marL="0" indent="0" algn="ctr"/>
            <a:endParaRPr sz="4400">
              <a:solidFill>
                <a:srgbClr val="FF0000"/>
              </a:solidFill>
              <a:latin typeface="+mn-lt"/>
              <a:ea typeface="+mn-ea"/>
              <a:cs typeface="+mn-cs"/>
            </a:endParaRPr>
          </a:p>
          <a:p>
            <a:pPr marL="0" indent="0" algn="l"/>
            <a:r>
              <a:rPr sz="36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Размещая утром свою фотографию, ребенок начинает чувствовать себя членом данного сообщества детей и взрослых.</a:t>
            </a:r>
          </a:p>
          <a:p>
            <a:pPr marL="0" indent="0" algn="l"/>
            <a:r>
              <a:rPr sz="36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Ребенок – личность, член коллектива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Group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Shape 167"/>
          <p:cNvSpPr/>
          <p:nvPr/>
        </p:nvSpPr>
        <p:spPr>
          <a:xfrm>
            <a:off x="251519" y="260648"/>
            <a:ext cx="8671294" cy="4154984"/>
          </a:xfrm>
          <a:prstGeom prst="rect">
            <a:avLst/>
          </a:prstGeom>
        </p:spPr>
        <p:txBody>
          <a:bodyPr wrap="square" lIns="91440" tIns="45720" rIns="91440" bIns="45720">
            <a:spAutoFit/>
          </a:bodyPr>
          <a:lstStyle/>
          <a:p>
            <a:pPr marL="0" indent="0" algn="ctr"/>
            <a:endParaRPr sz="4400" b="1">
              <a:solidFill>
                <a:srgbClr val="FF0000"/>
              </a:solidFill>
              <a:latin typeface="+mn-lt"/>
              <a:ea typeface="+mn-ea"/>
              <a:cs typeface="+mn-cs"/>
            </a:endParaRPr>
          </a:p>
          <a:p>
            <a:pPr marL="0" indent="0" algn="ctr"/>
            <a:r>
              <a:rPr sz="4400" b="1">
                <a:solidFill>
                  <a:srgbClr val="FF0000"/>
                </a:solidFill>
                <a:latin typeface="+mn-lt"/>
                <a:ea typeface="+mn-ea"/>
                <a:cs typeface="+mn-cs"/>
              </a:rPr>
              <a:t>Уголок именинника</a:t>
            </a:r>
            <a:r>
              <a:rPr sz="440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 </a:t>
            </a:r>
          </a:p>
          <a:p>
            <a:pPr marL="0" indent="0" algn="l"/>
            <a:r>
              <a:rPr sz="28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Постоянное функционирование стенда или     уголка с фотографиями детей и обозначением дня их рождения, дополненный гороскопом, названием сезонов, месяца, числа. </a:t>
            </a:r>
          </a:p>
          <a:p>
            <a:pPr marL="0" indent="0" algn="l"/>
            <a:r>
              <a:rPr sz="280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Цель</a:t>
            </a:r>
            <a:r>
              <a:rPr sz="320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:</a:t>
            </a:r>
            <a:r>
              <a:rPr sz="3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sz="24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познавательного развития, эмоциональное благополучие</a:t>
            </a:r>
            <a:r>
              <a:rPr sz="3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</a:p>
        </p:txBody>
      </p:sp>
      <p:sp>
        <p:nvSpPr>
          <p:cNvPr id="168" name="Shape 168"/>
          <p:cNvSpPr/>
          <p:nvPr/>
        </p:nvSpPr>
        <p:spPr>
          <a:xfrm>
            <a:off x="545552" y="4115248"/>
            <a:ext cx="8280920" cy="1938991"/>
          </a:xfrm>
          <a:prstGeom prst="rect">
            <a:avLst/>
          </a:prstGeom>
        </p:spPr>
        <p:txBody>
          <a:bodyPr wrap="square" lIns="91440" tIns="45720" rIns="91440" bIns="45720">
            <a:spAutoFit/>
          </a:bodyPr>
          <a:lstStyle/>
          <a:p>
            <a:pPr marL="0" indent="0" algn="ctr"/>
            <a:r>
              <a:rPr sz="4000" b="1">
                <a:solidFill>
                  <a:srgbClr val="FF0000"/>
                </a:solidFill>
                <a:latin typeface="+mn-lt"/>
                <a:ea typeface="+mn-ea"/>
                <a:cs typeface="+mn-cs"/>
              </a:rPr>
              <a:t>Паровозик желаний</a:t>
            </a:r>
            <a:endParaRPr sz="4000">
              <a:solidFill>
                <a:srgbClr val="FF0000"/>
              </a:solidFill>
              <a:latin typeface="+mn-lt"/>
              <a:ea typeface="+mn-ea"/>
              <a:cs typeface="+mn-cs"/>
            </a:endParaRPr>
          </a:p>
          <a:p>
            <a:pPr marL="0" indent="0" algn="l"/>
            <a:r>
              <a:rPr sz="28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Персональная именинная посуда, чудесный мешочек для подарков и т. д.</a:t>
            </a:r>
          </a:p>
          <a:p>
            <a:pPr marL="0" indent="0" algn="l"/>
            <a:r>
              <a:rPr sz="24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sz="240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Цель:</a:t>
            </a:r>
            <a:r>
              <a:rPr sz="24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 ребенок – центральное лицо в детском коллективе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Group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Shape 170"/>
          <p:cNvSpPr/>
          <p:nvPr/>
        </p:nvSpPr>
        <p:spPr>
          <a:xfrm>
            <a:off x="323528" y="908720"/>
            <a:ext cx="8640960" cy="5078313"/>
          </a:xfrm>
          <a:prstGeom prst="rect">
            <a:avLst/>
          </a:prstGeom>
        </p:spPr>
        <p:txBody>
          <a:bodyPr wrap="square" lIns="91440" tIns="45720" rIns="91440" bIns="45720">
            <a:spAutoFit/>
          </a:bodyPr>
          <a:lstStyle/>
          <a:p>
            <a:pPr marL="0" indent="0" algn="ctr"/>
            <a:r>
              <a:rPr sz="4400" b="1">
                <a:solidFill>
                  <a:srgbClr val="FF0000"/>
                </a:solidFill>
                <a:latin typeface="+mn-lt"/>
                <a:ea typeface="+mn-ea"/>
                <a:cs typeface="+mn-cs"/>
              </a:rPr>
              <a:t>"Звезда дня"</a:t>
            </a:r>
            <a:r>
              <a:rPr sz="440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 </a:t>
            </a:r>
          </a:p>
          <a:p>
            <a:pPr marL="0" indent="0" algn="l"/>
            <a:r>
              <a:rPr sz="28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    На самом видном месте вывешивается плакат с фотографией дошкольника, избранного "Звездой дня".</a:t>
            </a:r>
          </a:p>
          <a:p>
            <a:pPr marL="0" indent="0" algn="l"/>
            <a:r>
              <a:rPr sz="28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Каждый ребенок группы по очереди должен занять это место.</a:t>
            </a:r>
          </a:p>
          <a:p>
            <a:pPr marL="0" indent="0" algn="l"/>
            <a:r>
              <a:rPr sz="28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Ценность такого компонента в том, что он направлен на формирование положительной</a:t>
            </a:r>
          </a:p>
          <a:p>
            <a:pPr marL="0" indent="0" algn="l"/>
            <a:r>
              <a:rPr sz="28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"я-концепции",</a:t>
            </a:r>
          </a:p>
          <a:p>
            <a:pPr marL="0" indent="0" algn="l"/>
            <a:r>
              <a:rPr sz="28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развитие самосознания и самооценки </a:t>
            </a:r>
          </a:p>
          <a:p>
            <a:pPr marL="0" indent="0" algn="l"/>
            <a:r>
              <a:rPr sz="28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Ребенок – центральное лицо в детском коллективе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Group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/>
          <p:nvPr/>
        </p:nvSpPr>
        <p:spPr>
          <a:xfrm>
            <a:off x="251519" y="764704"/>
            <a:ext cx="8784976" cy="5693866"/>
          </a:xfrm>
          <a:prstGeom prst="rect">
            <a:avLst/>
          </a:prstGeom>
        </p:spPr>
        <p:txBody>
          <a:bodyPr lIns="91440" tIns="45720" rIns="91440" bIns="45720"/>
          <a:lstStyle>
            <a:defPPr/>
            <a:lvl1pPr marL="0" lvl="0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lvl="1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lvl="2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lvl="3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lvl="4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lvl="5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lvl="6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lvl="7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lvl="8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/>
            <a:r>
              <a:rPr sz="36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Психологическое здоровье подразумевает целостное состояние личности, которое часто выражается такими понятиями, как:</a:t>
            </a:r>
          </a:p>
          <a:p>
            <a:pPr lvl="1">
              <a:buChar char="•"/>
            </a:pPr>
            <a:r>
              <a:rPr sz="3600"/>
              <a:t>«эмоциональное самочувствие», </a:t>
            </a:r>
          </a:p>
          <a:p>
            <a:pPr lvl="1">
              <a:buChar char="•"/>
            </a:pPr>
            <a:endParaRPr sz="3600"/>
          </a:p>
          <a:p>
            <a:pPr lvl="1">
              <a:buChar char="•"/>
            </a:pPr>
            <a:r>
              <a:rPr sz="3600"/>
              <a:t>«эмоциональное благополучие», </a:t>
            </a:r>
          </a:p>
          <a:p>
            <a:pPr lvl="1"/>
            <a:endParaRPr sz="3600"/>
          </a:p>
          <a:p>
            <a:pPr lvl="1">
              <a:buChar char="•"/>
            </a:pPr>
            <a:r>
              <a:rPr sz="3600"/>
              <a:t>«внутренний душевный комфорт».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Group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/>
          <p:nvPr/>
        </p:nvSpPr>
        <p:spPr>
          <a:xfrm>
            <a:off x="251519" y="764201"/>
            <a:ext cx="8712968" cy="923329"/>
          </a:xfrm>
          <a:prstGeom prst="rect">
            <a:avLst/>
          </a:prstGeom>
        </p:spPr>
        <p:txBody>
          <a:bodyPr wrap="square" lIns="91440" tIns="45720" rIns="91440" bIns="45720">
            <a:spAutoFit/>
          </a:bodyPr>
          <a:lstStyle/>
          <a:p>
            <a:pPr marL="0" indent="0" algn="l"/>
            <a:r>
              <a:rPr sz="18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Одна из самых важных потребностей в жизни человека (по А. Маслоу) - </a:t>
            </a:r>
            <a:r>
              <a:rPr sz="1800" b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потребность в безопасности</a:t>
            </a:r>
            <a:r>
              <a:rPr sz="18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в раннем возрасте обеспечивается в основном </a:t>
            </a:r>
            <a:r>
              <a:rPr sz="1800" b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родителями.</a:t>
            </a:r>
            <a:r>
              <a:rPr sz="18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</a:p>
        </p:txBody>
      </p:sp>
      <p:sp>
        <p:nvSpPr>
          <p:cNvPr id="99" name="Shape 99"/>
          <p:cNvSpPr/>
          <p:nvPr/>
        </p:nvSpPr>
        <p:spPr>
          <a:xfrm>
            <a:off x="251519" y="1687530"/>
            <a:ext cx="8568952" cy="4893647"/>
          </a:xfrm>
          <a:prstGeom prst="rect">
            <a:avLst/>
          </a:prstGeom>
        </p:spPr>
        <p:txBody>
          <a:bodyPr wrap="square" lIns="91440" tIns="45720" rIns="91440" bIns="45720">
            <a:spAutoFit/>
          </a:bodyPr>
          <a:lstStyle>
            <a:defPPr/>
            <a:lvl1pPr marL="0" lvl="0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lvl="1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lvl="2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lvl="3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lvl="4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lvl="5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lvl="6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lvl="7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lvl="8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l"/>
            <a:r>
              <a:rPr sz="18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     Если ребенок получает от </a:t>
            </a:r>
            <a:r>
              <a:rPr sz="180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родителей</a:t>
            </a:r>
            <a:r>
              <a:rPr sz="18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любовь и поддержку у него возникает состояние </a:t>
            </a:r>
          </a:p>
          <a:p>
            <a:pPr marL="0" indent="0" algn="l"/>
            <a:r>
              <a:rPr sz="28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эмоционального комфорта</a:t>
            </a:r>
            <a:r>
              <a:rPr sz="18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</a:t>
            </a:r>
          </a:p>
          <a:p>
            <a:pPr marL="0" indent="0" algn="l"/>
            <a:r>
              <a:rPr sz="18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а это обеспечивает :</a:t>
            </a:r>
          </a:p>
          <a:p>
            <a:pPr marL="285750" indent="-285750">
              <a:buFont typeface="Arial"/>
              <a:buChar char="•"/>
            </a:pPr>
            <a:r>
              <a:rPr b="1"/>
              <a:t>доверительное и активное отношение к миру,</a:t>
            </a:r>
          </a:p>
          <a:p>
            <a:pPr marL="285750" indent="-285750">
              <a:buFont typeface="Arial"/>
              <a:buChar char="•"/>
            </a:pPr>
            <a:r>
              <a:rPr b="1"/>
              <a:t> формирует высокую самооценку,</a:t>
            </a:r>
          </a:p>
          <a:p>
            <a:pPr marL="285750" indent="-285750">
              <a:buFont typeface="Arial"/>
              <a:buChar char="•"/>
            </a:pPr>
            <a:r>
              <a:rPr b="1"/>
              <a:t> самоконтроль;</a:t>
            </a:r>
          </a:p>
          <a:p>
            <a:pPr marL="285750" indent="-285750">
              <a:buFont typeface="Arial"/>
              <a:buChar char="•"/>
            </a:pPr>
            <a:r>
              <a:rPr b="1"/>
              <a:t> ориентацию на жизненный успех. </a:t>
            </a:r>
          </a:p>
          <a:p>
            <a:r>
              <a:rPr sz="3200"/>
              <a:t>эмоциональное неблагополучие</a:t>
            </a:r>
            <a:r>
              <a:t>, </a:t>
            </a:r>
          </a:p>
          <a:p>
            <a:r>
              <a:t>то это может проявиться в:</a:t>
            </a:r>
          </a:p>
          <a:p>
            <a:pPr marL="285750" indent="-285750">
              <a:buFont typeface="Arial"/>
              <a:buChar char="•"/>
            </a:pPr>
            <a:r>
              <a:rPr b="1"/>
              <a:t> расторможенность</a:t>
            </a:r>
            <a:r>
              <a:t>, </a:t>
            </a:r>
            <a:r>
              <a:rPr b="1"/>
              <a:t>агрессии;</a:t>
            </a:r>
          </a:p>
          <a:p>
            <a:pPr marL="285750" indent="-285750">
              <a:buFont typeface="Arial"/>
              <a:buChar char="•"/>
            </a:pPr>
            <a:r>
              <a:rPr b="1"/>
              <a:t> подавленности; </a:t>
            </a:r>
          </a:p>
          <a:p>
            <a:pPr marL="285750" indent="-285750">
              <a:buFont typeface="Arial"/>
              <a:buChar char="•"/>
            </a:pPr>
            <a:r>
              <a:rPr b="1"/>
              <a:t> в страхах;</a:t>
            </a:r>
          </a:p>
          <a:p>
            <a:pPr marL="285750" indent="-285750">
              <a:buFont typeface="Arial"/>
              <a:buChar char="•"/>
            </a:pPr>
            <a:r>
              <a:rPr b="1"/>
              <a:t> обидах;</a:t>
            </a:r>
          </a:p>
          <a:p>
            <a:pPr marL="285750" indent="-285750">
              <a:buFont typeface="Arial"/>
              <a:buChar char="•"/>
            </a:pPr>
            <a:r>
              <a:rPr b="1"/>
              <a:t> изолированности,</a:t>
            </a:r>
          </a:p>
          <a:p>
            <a:r>
              <a:rPr b="1"/>
              <a:t> </a:t>
            </a:r>
            <a:r>
              <a:t>которые будут сопровождать его всю жизнь.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Group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/>
          <p:nvPr/>
        </p:nvSpPr>
        <p:spPr>
          <a:xfrm>
            <a:off x="437083" y="143634"/>
            <a:ext cx="8352928" cy="954107"/>
          </a:xfrm>
          <a:prstGeom prst="rect">
            <a:avLst/>
          </a:prstGeom>
        </p:spPr>
        <p:txBody>
          <a:bodyPr wrap="square" lIns="91440" tIns="45720" rIns="91440" bIns="45720">
            <a:spAutoFit/>
          </a:bodyPr>
          <a:lstStyle/>
          <a:p>
            <a:pPr marL="0" indent="0" algn="ctr"/>
            <a:r>
              <a:rPr sz="1800" b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sz="2800" b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«Условия эмоционального благополучия детей в группе детского сада» </a:t>
            </a:r>
            <a:endParaRPr sz="2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2" name="Shape 102"/>
          <p:cNvSpPr/>
          <p:nvPr/>
        </p:nvSpPr>
        <p:spPr>
          <a:xfrm>
            <a:off x="-2926" y="1097741"/>
            <a:ext cx="9146926" cy="4801314"/>
          </a:xfrm>
          <a:prstGeom prst="rect">
            <a:avLst/>
          </a:prstGeom>
        </p:spPr>
        <p:txBody>
          <a:bodyPr wrap="square" lIns="91440" tIns="45720" rIns="91440" bIns="45720">
            <a:spAutoFit/>
          </a:bodyPr>
          <a:lstStyle>
            <a:defPPr/>
            <a:lvl1pPr marL="0" lvl="0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lvl="1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lvl="2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lvl="3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lvl="4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lvl="5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lvl="6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lvl="7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lvl="8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lvl="0" indent="-285750">
              <a:buFont typeface="Arial"/>
              <a:buChar char="•"/>
            </a:pPr>
            <a:r>
              <a:rPr b="1" dirty="0">
                <a:solidFill>
                  <a:schemeClr val="accent5">
                    <a:lumMod val="75000"/>
                  </a:schemeClr>
                </a:solidFill>
              </a:rPr>
              <a:t> </a:t>
            </a:r>
            <a:r>
              <a:rPr b="1" dirty="0" err="1">
                <a:solidFill>
                  <a:schemeClr val="accent5">
                    <a:lumMod val="75000"/>
                  </a:schemeClr>
                </a:solidFill>
              </a:rPr>
              <a:t>быстрая</a:t>
            </a:r>
            <a:r>
              <a:rPr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b="1" dirty="0" err="1">
                <a:solidFill>
                  <a:schemeClr val="accent5">
                    <a:lumMod val="75000"/>
                  </a:schemeClr>
                </a:solidFill>
              </a:rPr>
              <a:t>адаптация</a:t>
            </a:r>
            <a:r>
              <a:rPr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dirty="0"/>
              <a:t>к </a:t>
            </a:r>
            <a:r>
              <a:rPr dirty="0" err="1"/>
              <a:t>условиям</a:t>
            </a:r>
            <a:r>
              <a:rPr dirty="0"/>
              <a:t> </a:t>
            </a:r>
            <a:r>
              <a:rPr dirty="0" err="1"/>
              <a:t>детского</a:t>
            </a:r>
            <a:r>
              <a:rPr dirty="0"/>
              <a:t> </a:t>
            </a:r>
            <a:r>
              <a:rPr dirty="0" err="1"/>
              <a:t>сада</a:t>
            </a:r>
            <a:r>
              <a:rPr dirty="0"/>
              <a:t> (</a:t>
            </a:r>
            <a:r>
              <a:rPr u="sng" dirty="0" err="1"/>
              <a:t>постепенное</a:t>
            </a:r>
            <a:r>
              <a:rPr dirty="0"/>
              <a:t> </a:t>
            </a:r>
            <a:r>
              <a:rPr dirty="0" err="1"/>
              <a:t>приучение</a:t>
            </a:r>
            <a:r>
              <a:rPr dirty="0"/>
              <a:t> к </a:t>
            </a:r>
            <a:r>
              <a:rPr dirty="0" err="1"/>
              <a:t>режиму</a:t>
            </a:r>
            <a:r>
              <a:rPr dirty="0"/>
              <a:t>, </a:t>
            </a:r>
            <a:r>
              <a:rPr dirty="0" err="1"/>
              <a:t>пище</a:t>
            </a:r>
            <a:r>
              <a:rPr dirty="0"/>
              <a:t>, </a:t>
            </a:r>
            <a:r>
              <a:rPr dirty="0" err="1"/>
              <a:t>позволение</a:t>
            </a:r>
            <a:r>
              <a:rPr dirty="0"/>
              <a:t> </a:t>
            </a:r>
            <a:r>
              <a:rPr dirty="0" err="1"/>
              <a:t>приносить</a:t>
            </a:r>
            <a:r>
              <a:rPr dirty="0"/>
              <a:t> в </a:t>
            </a:r>
            <a:r>
              <a:rPr dirty="0" err="1"/>
              <a:t>группу</a:t>
            </a:r>
            <a:r>
              <a:rPr dirty="0"/>
              <a:t> </a:t>
            </a:r>
            <a:r>
              <a:rPr dirty="0" err="1"/>
              <a:t>любимую</a:t>
            </a:r>
            <a:r>
              <a:rPr dirty="0"/>
              <a:t> </a:t>
            </a:r>
            <a:r>
              <a:rPr dirty="0" err="1"/>
              <a:t>игрушку</a:t>
            </a:r>
            <a:r>
              <a:rPr dirty="0"/>
              <a:t>, </a:t>
            </a:r>
            <a:r>
              <a:rPr dirty="0" err="1"/>
              <a:t>во</a:t>
            </a:r>
            <a:r>
              <a:rPr dirty="0"/>
              <a:t> </a:t>
            </a:r>
            <a:r>
              <a:rPr dirty="0" err="1"/>
              <a:t>время</a:t>
            </a:r>
            <a:r>
              <a:rPr dirty="0"/>
              <a:t> </a:t>
            </a:r>
            <a:r>
              <a:rPr dirty="0" err="1"/>
              <a:t>утреннего</a:t>
            </a:r>
            <a:r>
              <a:rPr dirty="0"/>
              <a:t> </a:t>
            </a:r>
            <a:r>
              <a:rPr dirty="0" err="1"/>
              <a:t>приема</a:t>
            </a:r>
            <a:r>
              <a:rPr dirty="0"/>
              <a:t> </a:t>
            </a:r>
            <a:r>
              <a:rPr dirty="0" err="1"/>
              <a:t>использование</a:t>
            </a:r>
            <a:r>
              <a:rPr dirty="0"/>
              <a:t> </a:t>
            </a:r>
            <a:r>
              <a:rPr dirty="0" err="1"/>
              <a:t>различных</a:t>
            </a:r>
            <a:r>
              <a:rPr dirty="0"/>
              <a:t> </a:t>
            </a:r>
            <a:r>
              <a:rPr dirty="0" err="1"/>
              <a:t>сюрпризных</a:t>
            </a:r>
            <a:r>
              <a:rPr dirty="0"/>
              <a:t> </a:t>
            </a:r>
            <a:r>
              <a:rPr dirty="0" err="1"/>
              <a:t>моментов</a:t>
            </a:r>
            <a:r>
              <a:rPr dirty="0"/>
              <a:t>, </a:t>
            </a:r>
            <a:r>
              <a:rPr dirty="0" err="1"/>
              <a:t>подвижных</a:t>
            </a:r>
            <a:r>
              <a:rPr dirty="0"/>
              <a:t> </a:t>
            </a:r>
            <a:r>
              <a:rPr dirty="0" err="1"/>
              <a:t>игр</a:t>
            </a:r>
            <a:r>
              <a:rPr dirty="0"/>
              <a:t>);</a:t>
            </a:r>
          </a:p>
          <a:p>
            <a:pPr marL="285750" lvl="0" indent="-285750">
              <a:buFont typeface="Arial"/>
              <a:buChar char="•"/>
            </a:pPr>
            <a:r>
              <a:rPr dirty="0" err="1" smtClean="0"/>
              <a:t>наличие</a:t>
            </a:r>
            <a:r>
              <a:rPr dirty="0" smtClean="0"/>
              <a:t> </a:t>
            </a:r>
            <a:r>
              <a:rPr b="1" dirty="0">
                <a:solidFill>
                  <a:schemeClr val="accent5">
                    <a:lumMod val="75000"/>
                  </a:schemeClr>
                </a:solidFill>
              </a:rPr>
              <a:t>«</a:t>
            </a:r>
            <a:r>
              <a:rPr b="1" dirty="0" err="1">
                <a:solidFill>
                  <a:schemeClr val="accent5">
                    <a:lumMod val="75000"/>
                  </a:schemeClr>
                </a:solidFill>
              </a:rPr>
              <a:t>семейных</a:t>
            </a:r>
            <a:r>
              <a:rPr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b="1" dirty="0" err="1">
                <a:solidFill>
                  <a:schemeClr val="accent5">
                    <a:lumMod val="75000"/>
                  </a:schemeClr>
                </a:solidFill>
              </a:rPr>
              <a:t>альбомов</a:t>
            </a:r>
            <a:r>
              <a:rPr b="1" dirty="0">
                <a:solidFill>
                  <a:schemeClr val="accent5">
                    <a:lumMod val="75000"/>
                  </a:schemeClr>
                </a:solidFill>
              </a:rPr>
              <a:t>», «</a:t>
            </a:r>
            <a:r>
              <a:rPr b="1" dirty="0" err="1">
                <a:solidFill>
                  <a:schemeClr val="accent5">
                    <a:lumMod val="75000"/>
                  </a:schemeClr>
                </a:solidFill>
              </a:rPr>
              <a:t>уголков</a:t>
            </a:r>
            <a:r>
              <a:rPr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b="1" dirty="0" err="1">
                <a:solidFill>
                  <a:schemeClr val="accent5">
                    <a:lumMod val="75000"/>
                  </a:schemeClr>
                </a:solidFill>
              </a:rPr>
              <a:t>психорелаксации</a:t>
            </a:r>
            <a:r>
              <a:rPr b="1" dirty="0"/>
              <a:t>»;</a:t>
            </a:r>
          </a:p>
          <a:p>
            <a:pPr marL="285750" lvl="0" indent="-285750">
              <a:buFont typeface="Arial"/>
              <a:buChar char="•"/>
            </a:pPr>
            <a:r>
              <a:rPr b="1" dirty="0">
                <a:solidFill>
                  <a:schemeClr val="accent5">
                    <a:lumMod val="75000"/>
                  </a:schemeClr>
                </a:solidFill>
              </a:rPr>
              <a:t>«</a:t>
            </a:r>
            <a:r>
              <a:rPr b="1" dirty="0" err="1">
                <a:solidFill>
                  <a:schemeClr val="accent5">
                    <a:lumMod val="75000"/>
                  </a:schemeClr>
                </a:solidFill>
              </a:rPr>
              <a:t>зональность</a:t>
            </a:r>
            <a:r>
              <a:rPr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b="1" dirty="0" err="1">
                <a:solidFill>
                  <a:schemeClr val="accent5">
                    <a:lumMod val="75000"/>
                  </a:schemeClr>
                </a:solidFill>
              </a:rPr>
              <a:t>развивающей</a:t>
            </a:r>
            <a:r>
              <a:rPr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b="1" dirty="0" err="1">
                <a:solidFill>
                  <a:schemeClr val="accent5">
                    <a:lumMod val="75000"/>
                  </a:schemeClr>
                </a:solidFill>
              </a:rPr>
              <a:t>среды</a:t>
            </a:r>
            <a:r>
              <a:rPr b="1" dirty="0">
                <a:solidFill>
                  <a:schemeClr val="accent5">
                    <a:lumMod val="75000"/>
                  </a:schemeClr>
                </a:solidFill>
              </a:rPr>
              <a:t>», </a:t>
            </a:r>
            <a:r>
              <a:rPr dirty="0" err="1"/>
              <a:t>позволяющая</a:t>
            </a:r>
            <a:r>
              <a:rPr dirty="0"/>
              <a:t> </a:t>
            </a:r>
            <a:r>
              <a:rPr dirty="0" err="1"/>
              <a:t>детям</a:t>
            </a:r>
            <a:r>
              <a:rPr dirty="0"/>
              <a:t> </a:t>
            </a:r>
            <a:r>
              <a:rPr dirty="0" err="1"/>
              <a:t>рассредоточиться</a:t>
            </a:r>
            <a:r>
              <a:rPr dirty="0"/>
              <a:t>;</a:t>
            </a:r>
          </a:p>
          <a:p>
            <a:pPr marL="285750" lvl="0" indent="-285750">
              <a:buFont typeface="Arial"/>
              <a:buChar char="•"/>
            </a:pPr>
            <a:r>
              <a:rPr dirty="0" err="1"/>
              <a:t>разумная</a:t>
            </a:r>
            <a:r>
              <a:rPr dirty="0"/>
              <a:t> </a:t>
            </a:r>
            <a:r>
              <a:rPr b="1" dirty="0" err="1">
                <a:solidFill>
                  <a:schemeClr val="accent5">
                    <a:lumMod val="75000"/>
                  </a:schemeClr>
                </a:solidFill>
              </a:rPr>
              <a:t>занятость</a:t>
            </a:r>
            <a:r>
              <a:rPr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dirty="0" err="1"/>
              <a:t>детей</a:t>
            </a:r>
            <a:r>
              <a:rPr dirty="0"/>
              <a:t>, в </a:t>
            </a:r>
            <a:r>
              <a:rPr dirty="0" err="1"/>
              <a:t>течении</a:t>
            </a:r>
            <a:r>
              <a:rPr dirty="0"/>
              <a:t> </a:t>
            </a:r>
            <a:r>
              <a:rPr dirty="0" err="1"/>
              <a:t>всего</a:t>
            </a:r>
            <a:r>
              <a:rPr dirty="0"/>
              <a:t> </a:t>
            </a:r>
            <a:r>
              <a:rPr dirty="0" err="1"/>
              <a:t>дня</a:t>
            </a:r>
            <a:r>
              <a:rPr dirty="0"/>
              <a:t>;</a:t>
            </a:r>
          </a:p>
          <a:p>
            <a:pPr marL="285750" lvl="0" indent="-285750">
              <a:buFont typeface="Arial"/>
              <a:buChar char="•"/>
            </a:pPr>
            <a:r>
              <a:rPr dirty="0" err="1"/>
              <a:t>применение</a:t>
            </a:r>
            <a:r>
              <a:rPr dirty="0"/>
              <a:t> </a:t>
            </a:r>
            <a:r>
              <a:rPr b="1" dirty="0" err="1">
                <a:solidFill>
                  <a:schemeClr val="accent5">
                    <a:lumMod val="75000"/>
                  </a:schemeClr>
                </a:solidFill>
              </a:rPr>
              <a:t>физминуток</a:t>
            </a:r>
            <a:r>
              <a:rPr dirty="0"/>
              <a:t>  </a:t>
            </a:r>
            <a:r>
              <a:rPr dirty="0" err="1"/>
              <a:t>во</a:t>
            </a:r>
            <a:r>
              <a:rPr dirty="0"/>
              <a:t> </a:t>
            </a:r>
            <a:r>
              <a:rPr dirty="0" err="1"/>
              <a:t>время</a:t>
            </a:r>
            <a:r>
              <a:rPr dirty="0"/>
              <a:t> </a:t>
            </a:r>
            <a:r>
              <a:rPr dirty="0" err="1"/>
              <a:t>организованной</a:t>
            </a:r>
            <a:r>
              <a:rPr dirty="0"/>
              <a:t> </a:t>
            </a:r>
            <a:r>
              <a:rPr dirty="0" err="1"/>
              <a:t>образовательной</a:t>
            </a:r>
            <a:r>
              <a:rPr dirty="0"/>
              <a:t> </a:t>
            </a:r>
            <a:r>
              <a:rPr dirty="0" err="1"/>
              <a:t>деятельности</a:t>
            </a:r>
            <a:r>
              <a:rPr dirty="0"/>
              <a:t>;</a:t>
            </a:r>
          </a:p>
          <a:p>
            <a:pPr marL="285750" lvl="0" indent="-285750">
              <a:buFont typeface="Arial"/>
              <a:buChar char="•"/>
            </a:pPr>
            <a:r>
              <a:rPr dirty="0" err="1"/>
              <a:t>часто</a:t>
            </a:r>
            <a:r>
              <a:rPr dirty="0"/>
              <a:t> </a:t>
            </a:r>
            <a:r>
              <a:rPr dirty="0" err="1"/>
              <a:t>плаксивым</a:t>
            </a:r>
            <a:r>
              <a:rPr dirty="0"/>
              <a:t> </a:t>
            </a:r>
            <a:r>
              <a:rPr dirty="0" err="1"/>
              <a:t>детям</a:t>
            </a:r>
            <a:r>
              <a:rPr dirty="0"/>
              <a:t> </a:t>
            </a:r>
            <a:r>
              <a:rPr dirty="0" err="1"/>
              <a:t>можно</a:t>
            </a:r>
            <a:r>
              <a:rPr dirty="0"/>
              <a:t> </a:t>
            </a:r>
            <a:r>
              <a:rPr dirty="0" err="1"/>
              <a:t>давать</a:t>
            </a:r>
            <a:r>
              <a:rPr dirty="0"/>
              <a:t> </a:t>
            </a:r>
            <a:r>
              <a:rPr b="1" dirty="0" err="1">
                <a:solidFill>
                  <a:schemeClr val="accent5">
                    <a:lumMod val="75000"/>
                  </a:schemeClr>
                </a:solidFill>
              </a:rPr>
              <a:t>установку</a:t>
            </a:r>
            <a:r>
              <a:rPr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b="1" dirty="0" err="1">
                <a:solidFill>
                  <a:schemeClr val="accent5">
                    <a:lumMod val="75000"/>
                  </a:schemeClr>
                </a:solidFill>
              </a:rPr>
              <a:t>на</a:t>
            </a:r>
            <a:r>
              <a:rPr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b="1" dirty="0" err="1">
                <a:solidFill>
                  <a:schemeClr val="accent5">
                    <a:lumMod val="75000"/>
                  </a:schemeClr>
                </a:solidFill>
              </a:rPr>
              <a:t>интересный</a:t>
            </a:r>
            <a:r>
              <a:rPr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b="1" dirty="0" err="1">
                <a:solidFill>
                  <a:schemeClr val="accent5">
                    <a:lumMod val="75000"/>
                  </a:schemeClr>
                </a:solidFill>
              </a:rPr>
              <a:t>завтрашний</a:t>
            </a:r>
            <a:r>
              <a:rPr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b="1" dirty="0" err="1">
                <a:solidFill>
                  <a:schemeClr val="accent5">
                    <a:lumMod val="75000"/>
                  </a:schemeClr>
                </a:solidFill>
              </a:rPr>
              <a:t>день</a:t>
            </a:r>
            <a:r>
              <a:rPr b="1" dirty="0">
                <a:solidFill>
                  <a:schemeClr val="accent5">
                    <a:lumMod val="75000"/>
                  </a:schemeClr>
                </a:solidFill>
              </a:rPr>
              <a:t>;</a:t>
            </a:r>
          </a:p>
          <a:p>
            <a:pPr marL="285750" lvl="0" indent="-285750">
              <a:buFont typeface="Arial"/>
              <a:buChar char="•"/>
            </a:pPr>
            <a:r>
              <a:rPr dirty="0" err="1"/>
              <a:t>проведение</a:t>
            </a:r>
            <a:r>
              <a:rPr dirty="0"/>
              <a:t> </a:t>
            </a:r>
            <a:r>
              <a:rPr b="1" dirty="0">
                <a:solidFill>
                  <a:schemeClr val="accent5">
                    <a:lumMod val="75000"/>
                  </a:schemeClr>
                </a:solidFill>
              </a:rPr>
              <a:t>«</a:t>
            </a:r>
            <a:r>
              <a:rPr b="1" dirty="0" err="1">
                <a:solidFill>
                  <a:schemeClr val="accent5">
                    <a:lumMod val="75000"/>
                  </a:schemeClr>
                </a:solidFill>
              </a:rPr>
              <a:t>утра</a:t>
            </a:r>
            <a:r>
              <a:rPr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b="1" dirty="0" err="1">
                <a:solidFill>
                  <a:schemeClr val="accent5">
                    <a:lumMod val="75000"/>
                  </a:schemeClr>
                </a:solidFill>
              </a:rPr>
              <a:t>радостных</a:t>
            </a:r>
            <a:r>
              <a:rPr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b="1" dirty="0" err="1">
                <a:solidFill>
                  <a:schemeClr val="accent5">
                    <a:lumMod val="75000"/>
                  </a:schemeClr>
                </a:solidFill>
              </a:rPr>
              <a:t>встреч</a:t>
            </a:r>
            <a:r>
              <a:rPr b="1" dirty="0">
                <a:solidFill>
                  <a:schemeClr val="accent5">
                    <a:lumMod val="75000"/>
                  </a:schemeClr>
                </a:solidFill>
              </a:rPr>
              <a:t>», </a:t>
            </a:r>
            <a:r>
              <a:rPr dirty="0" err="1"/>
              <a:t>позволяющих</a:t>
            </a:r>
            <a:r>
              <a:rPr dirty="0"/>
              <a:t> </a:t>
            </a:r>
            <a:r>
              <a:rPr dirty="0" err="1"/>
              <a:t>каждому</a:t>
            </a:r>
            <a:r>
              <a:rPr dirty="0"/>
              <a:t> </a:t>
            </a:r>
            <a:r>
              <a:rPr dirty="0" err="1"/>
              <a:t>ребенку</a:t>
            </a:r>
            <a:r>
              <a:rPr dirty="0"/>
              <a:t> </a:t>
            </a:r>
            <a:r>
              <a:rPr dirty="0" err="1"/>
              <a:t>ощутить</a:t>
            </a:r>
            <a:r>
              <a:rPr dirty="0"/>
              <a:t> </a:t>
            </a:r>
            <a:r>
              <a:rPr dirty="0" err="1"/>
              <a:t>себя</a:t>
            </a:r>
            <a:r>
              <a:rPr dirty="0"/>
              <a:t> в </a:t>
            </a:r>
            <a:r>
              <a:rPr dirty="0" err="1"/>
              <a:t>центре</a:t>
            </a:r>
            <a:r>
              <a:rPr dirty="0"/>
              <a:t> </a:t>
            </a:r>
            <a:r>
              <a:rPr dirty="0" err="1"/>
              <a:t>внимания</a:t>
            </a:r>
            <a:r>
              <a:rPr dirty="0"/>
              <a:t>;</a:t>
            </a:r>
          </a:p>
          <a:p>
            <a:pPr marL="285750" lvl="0" indent="-285750">
              <a:buFont typeface="Arial"/>
              <a:buChar char="•"/>
            </a:pPr>
            <a:r>
              <a:rPr b="1" dirty="0" err="1">
                <a:solidFill>
                  <a:schemeClr val="accent5">
                    <a:lumMod val="75000"/>
                  </a:schemeClr>
                </a:solidFill>
              </a:rPr>
              <a:t>демократичный</a:t>
            </a:r>
            <a:r>
              <a:rPr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b="1" dirty="0" err="1">
                <a:solidFill>
                  <a:schemeClr val="accent5">
                    <a:lumMod val="75000"/>
                  </a:schemeClr>
                </a:solidFill>
              </a:rPr>
              <a:t>стиль</a:t>
            </a:r>
            <a:r>
              <a:rPr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b="1" dirty="0" err="1">
                <a:solidFill>
                  <a:schemeClr val="accent5">
                    <a:lumMod val="75000"/>
                  </a:schemeClr>
                </a:solidFill>
              </a:rPr>
              <a:t>общения</a:t>
            </a:r>
            <a:r>
              <a:rPr b="1" dirty="0"/>
              <a:t> </a:t>
            </a:r>
            <a:r>
              <a:rPr dirty="0" err="1"/>
              <a:t>воспитателя</a:t>
            </a:r>
            <a:r>
              <a:rPr dirty="0"/>
              <a:t> – </a:t>
            </a:r>
            <a:r>
              <a:rPr dirty="0" err="1"/>
              <a:t>не</a:t>
            </a:r>
            <a:r>
              <a:rPr dirty="0"/>
              <a:t> </a:t>
            </a:r>
            <a:r>
              <a:rPr dirty="0" err="1"/>
              <a:t>над</a:t>
            </a:r>
            <a:r>
              <a:rPr dirty="0"/>
              <a:t>, а </a:t>
            </a:r>
            <a:r>
              <a:rPr dirty="0" err="1"/>
              <a:t>рядом</a:t>
            </a:r>
            <a:r>
              <a:rPr dirty="0"/>
              <a:t>, </a:t>
            </a:r>
            <a:r>
              <a:rPr dirty="0" err="1"/>
              <a:t>вместе</a:t>
            </a:r>
            <a:r>
              <a:rPr dirty="0"/>
              <a:t>, </a:t>
            </a:r>
            <a:r>
              <a:rPr dirty="0" err="1"/>
              <a:t>глаза</a:t>
            </a:r>
            <a:r>
              <a:rPr dirty="0"/>
              <a:t> в </a:t>
            </a:r>
            <a:r>
              <a:rPr dirty="0" err="1"/>
              <a:t>глаза</a:t>
            </a:r>
            <a:r>
              <a:rPr dirty="0"/>
              <a:t>;</a:t>
            </a:r>
          </a:p>
          <a:p>
            <a:pPr marL="285750" lvl="0" indent="-285750">
              <a:buFont typeface="Arial"/>
              <a:buChar char="•"/>
            </a:pPr>
            <a:r>
              <a:rPr dirty="0" err="1"/>
              <a:t>соблюдение</a:t>
            </a:r>
            <a:r>
              <a:rPr dirty="0"/>
              <a:t> </a:t>
            </a:r>
            <a:r>
              <a:rPr dirty="0" err="1"/>
              <a:t>воспитателем</a:t>
            </a:r>
            <a:r>
              <a:rPr dirty="0"/>
              <a:t> </a:t>
            </a:r>
            <a:r>
              <a:rPr dirty="0" err="1"/>
              <a:t>принципов</a:t>
            </a:r>
            <a:r>
              <a:rPr dirty="0"/>
              <a:t> </a:t>
            </a:r>
            <a:r>
              <a:rPr dirty="0" err="1"/>
              <a:t>психолого-педагогического</a:t>
            </a:r>
            <a:r>
              <a:rPr dirty="0"/>
              <a:t> </a:t>
            </a:r>
            <a:r>
              <a:rPr dirty="0" err="1"/>
              <a:t>сопровождения</a:t>
            </a:r>
            <a:r>
              <a:rPr dirty="0"/>
              <a:t> </a:t>
            </a:r>
            <a:r>
              <a:rPr dirty="0" err="1"/>
              <a:t>детей</a:t>
            </a:r>
            <a:r>
              <a:rPr dirty="0"/>
              <a:t>, </a:t>
            </a:r>
            <a:r>
              <a:rPr dirty="0" err="1"/>
              <a:t>главным</a:t>
            </a:r>
            <a:r>
              <a:rPr dirty="0"/>
              <a:t> </a:t>
            </a:r>
            <a:r>
              <a:rPr dirty="0" err="1"/>
              <a:t>из</a:t>
            </a:r>
            <a:r>
              <a:rPr dirty="0"/>
              <a:t> </a:t>
            </a:r>
            <a:r>
              <a:rPr dirty="0" err="1"/>
              <a:t>которых</a:t>
            </a:r>
            <a:r>
              <a:rPr dirty="0"/>
              <a:t> </a:t>
            </a:r>
            <a:r>
              <a:rPr dirty="0" err="1"/>
              <a:t>является</a:t>
            </a:r>
            <a:r>
              <a:rPr dirty="0"/>
              <a:t>: </a:t>
            </a:r>
          </a:p>
          <a:p>
            <a:r>
              <a:rPr dirty="0"/>
              <a:t>   </a:t>
            </a:r>
            <a:endParaRPr b="1" i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Group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/>
          <p:nvPr/>
        </p:nvSpPr>
        <p:spPr>
          <a:xfrm>
            <a:off x="323528" y="1305342"/>
            <a:ext cx="8712968" cy="4585871"/>
          </a:xfrm>
          <a:prstGeom prst="rect">
            <a:avLst/>
          </a:prstGeom>
        </p:spPr>
        <p:txBody>
          <a:bodyPr wrap="square" lIns="91440" tIns="45720" rIns="91440" bIns="45720">
            <a:spAutoFit/>
          </a:bodyPr>
          <a:lstStyle/>
          <a:p>
            <a:pPr marL="0" indent="0" algn="l"/>
            <a:r>
              <a:rPr sz="28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 </a:t>
            </a:r>
            <a:r>
              <a:rPr sz="3200" b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младшем и среднем</a:t>
            </a:r>
            <a:r>
              <a:rPr sz="28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дошкольном возрасте дети очень эмоциональны. Эмоции выражаются у них более бурно. Одна из причин возникновения тех или иных переживаний ребенка- его взаимоотношения с другими людьми, взрослыми и детьми. </a:t>
            </a:r>
          </a:p>
          <a:p>
            <a:pPr marL="0" indent="0" algn="l"/>
            <a:r>
              <a:rPr sz="28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Когда </a:t>
            </a:r>
            <a:r>
              <a:rPr sz="3200" b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взрослые </a:t>
            </a:r>
            <a:r>
              <a:rPr sz="28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ласковы в обращении с ребенком, признают его права, а </a:t>
            </a:r>
            <a:r>
              <a:rPr sz="3200" b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сверстники</a:t>
            </a:r>
            <a:r>
              <a:rPr sz="28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хотят с ним дружить, он испытывает эмоциональное благополучие, чувство уверенности, защищенности.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Group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/>
          <p:nvPr/>
        </p:nvSpPr>
        <p:spPr>
          <a:xfrm>
            <a:off x="611559" y="2114940"/>
            <a:ext cx="8280921" cy="4216539"/>
          </a:xfrm>
          <a:prstGeom prst="rect">
            <a:avLst/>
          </a:prstGeom>
        </p:spPr>
        <p:txBody>
          <a:bodyPr wrap="square" lIns="91440" tIns="45720" rIns="91440" bIns="45720">
            <a:spAutoFit/>
          </a:bodyPr>
          <a:lstStyle>
            <a:defPPr/>
            <a:lvl1pPr marL="0" lvl="0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lvl="1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lvl="2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lvl="3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lvl="4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lvl="5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lvl="6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lvl="7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lvl="8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/>
            <a:r>
              <a:rPr sz="3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это преобладающий в группе   эмоциональный  настрой,</a:t>
            </a:r>
          </a:p>
          <a:p>
            <a:pPr marL="0" indent="0" algn="ctr"/>
            <a:r>
              <a:rPr sz="3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общее психическое состояние детского коллектива, непосредственными компонентами которого являются:</a:t>
            </a:r>
          </a:p>
          <a:p>
            <a:pPr marL="571500" indent="-571500">
              <a:buFont typeface="Wingdings"/>
              <a:buChar char="Ø"/>
            </a:pPr>
            <a:r>
              <a:rPr sz="3600"/>
              <a:t> общая эмоциональная атмосфера;  </a:t>
            </a:r>
          </a:p>
          <a:p>
            <a:pPr marL="571500" indent="-571500">
              <a:buFont typeface="Wingdings"/>
              <a:buChar char="Ø"/>
            </a:pPr>
            <a:r>
              <a:rPr sz="3600"/>
              <a:t> преобладающее настроение; </a:t>
            </a:r>
          </a:p>
          <a:p>
            <a:pPr marL="571500" indent="-571500">
              <a:buFont typeface="Wingdings"/>
              <a:buChar char="Ø"/>
            </a:pPr>
            <a:r>
              <a:rPr sz="3600"/>
              <a:t>уровень активности детей.</a:t>
            </a:r>
          </a:p>
        </p:txBody>
      </p:sp>
      <p:pic>
        <p:nvPicPr>
          <p:cNvPr id="111" name="Picture 111"/>
          <p:cNvPicPr/>
          <p:nvPr/>
        </p:nvPicPr>
        <p:blipFill>
          <a:blip r:embed="rId2" cstate="print"/>
          <a:stretch/>
        </p:blipFill>
        <p:spPr>
          <a:xfrm>
            <a:off x="251519" y="260648"/>
            <a:ext cx="2990850" cy="1990725"/>
          </a:xfrm>
          <a:prstGeom prst="rect">
            <a:avLst/>
          </a:prstGeom>
        </p:spPr>
      </p:pic>
      <p:sp>
        <p:nvSpPr>
          <p:cNvPr id="112" name="Shape 112"/>
          <p:cNvSpPr txBox="1"/>
          <p:nvPr/>
        </p:nvSpPr>
        <p:spPr>
          <a:xfrm>
            <a:off x="3491880" y="352383"/>
            <a:ext cx="540060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indent="0" algn="ctr"/>
            <a:r>
              <a:rPr sz="3600" b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Эмоционально-психологический климат</a:t>
            </a:r>
            <a:r>
              <a:rPr sz="36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sz="3600" b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 коллективе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Group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/>
          <p:nvPr/>
        </p:nvSpPr>
        <p:spPr>
          <a:xfrm>
            <a:off x="251519" y="188640"/>
            <a:ext cx="8892480" cy="954107"/>
          </a:xfrm>
          <a:prstGeom prst="rect">
            <a:avLst/>
          </a:prstGeom>
        </p:spPr>
        <p:txBody>
          <a:bodyPr wrap="square" lIns="91440" tIns="45720" rIns="91440" bIns="45720">
            <a:spAutoFit/>
          </a:bodyPr>
          <a:lstStyle/>
          <a:p>
            <a:pPr marL="0" indent="0" algn="ctr"/>
            <a:r>
              <a:rPr sz="28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Основными </a:t>
            </a:r>
            <a:r>
              <a:rPr sz="2800" b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признаками</a:t>
            </a:r>
            <a:r>
              <a:rPr sz="28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благоприятного эмоционально-психологического климата являются:</a:t>
            </a:r>
          </a:p>
        </p:txBody>
      </p:sp>
      <p:sp>
        <p:nvSpPr>
          <p:cNvPr id="115" name="Shape 115"/>
          <p:cNvSpPr/>
          <p:nvPr/>
        </p:nvSpPr>
        <p:spPr>
          <a:xfrm>
            <a:off x="245417" y="1142747"/>
            <a:ext cx="8892480" cy="5632311"/>
          </a:xfrm>
          <a:prstGeom prst="rect">
            <a:avLst/>
          </a:prstGeom>
        </p:spPr>
        <p:txBody>
          <a:bodyPr wrap="square" lIns="91440" tIns="45720" rIns="91440" bIns="45720">
            <a:spAutoFit/>
          </a:bodyPr>
          <a:lstStyle>
            <a:defPPr/>
            <a:lvl1pPr marL="0" lvl="0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lvl="1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lvl="2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lvl="3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lvl="4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lvl="5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lvl="6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lvl="7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lvl="8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lvl="0" indent="-285750">
              <a:buFont typeface="Wingdings"/>
              <a:buChar char="v"/>
            </a:pPr>
            <a:r>
              <a:rPr sz="2000" b="1" i="1"/>
              <a:t>хорошее настроение детей в течение всего дня; </a:t>
            </a:r>
            <a:endParaRPr sz="2000"/>
          </a:p>
          <a:p>
            <a:pPr marL="285750" lvl="0" indent="-285750">
              <a:buFont typeface="Wingdings"/>
              <a:buChar char="v"/>
            </a:pPr>
            <a:r>
              <a:rPr sz="2000" b="1" i="1"/>
              <a:t> свободное отправление детьми всех естественных потребностей, в том числе и потребности в движении; </a:t>
            </a:r>
            <a:endParaRPr sz="2000"/>
          </a:p>
          <a:p>
            <a:pPr marL="285750" lvl="0" indent="-285750">
              <a:buFont typeface="Wingdings"/>
              <a:buChar char="v"/>
            </a:pPr>
            <a:r>
              <a:rPr sz="2000" b="1" i="1"/>
              <a:t> доброжелательность по отношению к сверстникам и взрослым; </a:t>
            </a:r>
            <a:endParaRPr sz="2000"/>
          </a:p>
          <a:p>
            <a:pPr marL="285750" lvl="0" indent="-285750">
              <a:buFont typeface="Wingdings"/>
              <a:buChar char="v"/>
            </a:pPr>
            <a:r>
              <a:rPr sz="2000" b="1" i="1"/>
              <a:t> способность детей занять себя интересным делом; </a:t>
            </a:r>
            <a:endParaRPr sz="2000"/>
          </a:p>
          <a:p>
            <a:pPr marL="285750" lvl="0" indent="-285750">
              <a:buFont typeface="Wingdings"/>
              <a:buChar char="v"/>
            </a:pPr>
            <a:r>
              <a:rPr sz="2000" b="1" i="1"/>
              <a:t> отсутствие детей-аутсайдеров; </a:t>
            </a:r>
            <a:endParaRPr sz="2000"/>
          </a:p>
          <a:p>
            <a:pPr marL="285750" lvl="0" indent="-285750">
              <a:buFont typeface="Wingdings"/>
              <a:buChar char="v"/>
            </a:pPr>
            <a:r>
              <a:rPr sz="2000" b="1" i="1"/>
              <a:t> возможность беспрепятственно отдохнуть или уединиться; </a:t>
            </a:r>
            <a:endParaRPr sz="2000"/>
          </a:p>
          <a:p>
            <a:pPr marL="285750" lvl="0" indent="-285750">
              <a:buFont typeface="Wingdings"/>
              <a:buChar char="v"/>
            </a:pPr>
            <a:r>
              <a:rPr sz="2000" b="1" i="1"/>
              <a:t> отсутствие давления и манипулирования детьми со стороны взрослых; </a:t>
            </a:r>
            <a:endParaRPr sz="2000"/>
          </a:p>
          <a:p>
            <a:pPr marL="285750" lvl="0" indent="-285750">
              <a:buFont typeface="Wingdings"/>
              <a:buChar char="v"/>
            </a:pPr>
            <a:r>
              <a:rPr sz="2000" b="1" i="1"/>
              <a:t> информированность детей о том, как будет спланирован их день и что каждый из ребят намерен осуществить в этот день интересного; </a:t>
            </a:r>
            <a:endParaRPr sz="2000"/>
          </a:p>
          <a:p>
            <a:pPr marL="285750" lvl="0" indent="-285750">
              <a:buFont typeface="Wingdings"/>
              <a:buChar char="v"/>
            </a:pPr>
            <a:r>
              <a:rPr sz="2000" b="1" i="1"/>
              <a:t> высокая степень эмоциональной включенности, взаимопомощи, сопереживания в ситуациях, вызывающих фрустрацию у кого-либо из воспитанников; </a:t>
            </a:r>
            <a:endParaRPr sz="2000"/>
          </a:p>
          <a:p>
            <a:pPr marL="285750" indent="-285750">
              <a:buFont typeface="Wingdings"/>
              <a:buChar char="v"/>
            </a:pPr>
            <a:r>
              <a:rPr sz="2000" b="1" i="1"/>
              <a:t> желание участвовать в коллективной деятельности; </a:t>
            </a:r>
            <a:endParaRPr sz="2000"/>
          </a:p>
          <a:p>
            <a:pPr marL="285750" indent="-285750">
              <a:buFont typeface="Wingdings"/>
              <a:buChar char="v"/>
            </a:pPr>
            <a:r>
              <a:rPr sz="2000" b="1" i="1"/>
              <a:t>удовлетворенность детей принадлежностью к группе сверстников</a:t>
            </a:r>
            <a:r>
              <a:rPr b="1" i="1"/>
              <a:t>.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Group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/>
          <p:nvPr/>
        </p:nvSpPr>
        <p:spPr>
          <a:xfrm>
            <a:off x="395536" y="1028342"/>
            <a:ext cx="8280920" cy="5016758"/>
          </a:xfrm>
          <a:prstGeom prst="rect">
            <a:avLst/>
          </a:prstGeom>
        </p:spPr>
        <p:txBody>
          <a:bodyPr wrap="square" lIns="91440" tIns="45720" rIns="91440" bIns="45720">
            <a:spAutoFit/>
          </a:bodyPr>
          <a:lstStyle>
            <a:defPPr/>
            <a:lvl1pPr marL="0" lvl="0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lvl="1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lvl="2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lvl="3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lvl="4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lvl="5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lvl="6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lvl="7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lvl="8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l"/>
            <a:r>
              <a:rPr sz="28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 </a:t>
            </a:r>
            <a:r>
              <a:rPr sz="2800" b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условиям</a:t>
            </a:r>
            <a:r>
              <a:rPr sz="28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определяющим эффективность влияния педагогов на психологический климат в детском коллективе, относятся следующие: </a:t>
            </a:r>
          </a:p>
          <a:p>
            <a:pPr marL="342900" indent="-342900">
              <a:buFont typeface="Wingdings"/>
              <a:buChar char="Ø"/>
            </a:pPr>
            <a:endParaRPr sz="2000"/>
          </a:p>
          <a:p>
            <a:pPr marL="342900" indent="-342900">
              <a:buFont typeface="Wingdings"/>
              <a:buChar char="Ø"/>
            </a:pPr>
            <a:r>
              <a:rPr sz="2400"/>
              <a:t>личностные качества педагогов (открытость, расположенность к детям, чувство юмора, инициативность, коммуникабельность, креативность); </a:t>
            </a:r>
          </a:p>
          <a:p>
            <a:pPr marL="342900" indent="-342900">
              <a:buFont typeface="Wingdings"/>
              <a:buChar char="Ø"/>
            </a:pPr>
            <a:endParaRPr sz="2400"/>
          </a:p>
          <a:p>
            <a:pPr marL="342900" indent="-342900">
              <a:buFont typeface="Wingdings"/>
              <a:buChar char="Ø"/>
            </a:pPr>
            <a:r>
              <a:rPr sz="2400"/>
              <a:t>профессиональные качества педагогов (теоретическая и методическая вооружённость); </a:t>
            </a:r>
          </a:p>
          <a:p>
            <a:endParaRPr sz="2400"/>
          </a:p>
          <a:p>
            <a:pPr marL="342900" indent="-342900">
              <a:buFont typeface="Wingdings"/>
              <a:buChar char="Ø"/>
            </a:pPr>
            <a:r>
              <a:rPr sz="2400"/>
              <a:t>ориентация педагогов на эмоциональный комфорт дошкольников.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Group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/>
          <p:nvPr/>
        </p:nvSpPr>
        <p:spPr>
          <a:xfrm>
            <a:off x="179512" y="620688"/>
            <a:ext cx="8964488" cy="584775"/>
          </a:xfrm>
          <a:prstGeom prst="rect">
            <a:avLst/>
          </a:prstGeom>
        </p:spPr>
        <p:txBody>
          <a:bodyPr wrap="square" lIns="91440" tIns="45720" rIns="91440" bIns="45720">
            <a:spAutoFit/>
          </a:bodyPr>
          <a:lstStyle/>
          <a:p>
            <a:pPr marL="0" indent="0" algn="ctr"/>
            <a:r>
              <a:rPr sz="3200" b="1" i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ПСИХОЭМОЦИОНАЛЬНЫЕ ТЕХНОЛОГИИ </a:t>
            </a:r>
            <a:endParaRPr sz="3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27" name="Shape 127"/>
          <p:cNvSpPr/>
          <p:nvPr/>
        </p:nvSpPr>
        <p:spPr>
          <a:xfrm>
            <a:off x="395536" y="1340768"/>
            <a:ext cx="8064896" cy="1077218"/>
          </a:xfrm>
          <a:prstGeom prst="rect">
            <a:avLst/>
          </a:prstGeom>
        </p:spPr>
        <p:txBody>
          <a:bodyPr wrap="square" lIns="91440" tIns="45720" rIns="91440" bIns="45720">
            <a:spAutoFit/>
          </a:bodyPr>
          <a:lstStyle/>
          <a:p>
            <a:pPr marL="0" indent="0" algn="ctr"/>
            <a:r>
              <a:rPr sz="320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Совместная деятельность  из цикла</a:t>
            </a:r>
          </a:p>
          <a:p>
            <a:pPr marL="0" indent="0" algn="ctr"/>
            <a:r>
              <a:rPr sz="320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 </a:t>
            </a:r>
            <a:r>
              <a:rPr sz="3200" b="1" i="1">
                <a:solidFill>
                  <a:srgbClr val="FF0000"/>
                </a:solidFill>
                <a:latin typeface="+mn-lt"/>
                <a:ea typeface="+mn-ea"/>
                <a:cs typeface="+mn-cs"/>
              </a:rPr>
              <a:t>«Эмоции и здоровье».</a:t>
            </a:r>
            <a:r>
              <a:rPr sz="320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 </a:t>
            </a:r>
          </a:p>
        </p:txBody>
      </p:sp>
      <p:sp>
        <p:nvSpPr>
          <p:cNvPr id="128" name="Shape 128"/>
          <p:cNvSpPr/>
          <p:nvPr/>
        </p:nvSpPr>
        <p:spPr>
          <a:xfrm>
            <a:off x="539552" y="2492896"/>
            <a:ext cx="8208912" cy="3108543"/>
          </a:xfrm>
          <a:prstGeom prst="rect">
            <a:avLst/>
          </a:prstGeom>
        </p:spPr>
        <p:txBody>
          <a:bodyPr wrap="square" lIns="91440" tIns="45720" rIns="91440" bIns="45720">
            <a:spAutoFit/>
          </a:bodyPr>
          <a:lstStyle/>
          <a:p>
            <a:pPr marL="0" indent="0" algn="l"/>
            <a:r>
              <a:rPr sz="2800" b="1" i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Основные задачи</a:t>
            </a:r>
            <a:r>
              <a:rPr sz="28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: </a:t>
            </a:r>
          </a:p>
          <a:p>
            <a:pPr marL="0" indent="0" algn="l"/>
            <a:r>
              <a:rPr sz="28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научить детей понимать собственное эмоциональное состояние, </a:t>
            </a:r>
          </a:p>
          <a:p>
            <a:pPr marL="0" indent="0" algn="l"/>
            <a:r>
              <a:rPr sz="28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выражать свои чувства и распознавать чувства других людей </a:t>
            </a:r>
          </a:p>
          <a:p>
            <a:pPr marL="0" indent="0" algn="l"/>
            <a:r>
              <a:rPr sz="28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через мимику, жесты, выразительные движения, интонации.</a:t>
            </a:r>
          </a:p>
        </p:txBody>
      </p:sp>
      <p:sp>
        <p:nvSpPr>
          <p:cNvPr id="129" name="Shape 129"/>
          <p:cNvSpPr/>
          <p:nvPr/>
        </p:nvSpPr>
        <p:spPr>
          <a:xfrm>
            <a:off x="179512" y="5601439"/>
            <a:ext cx="9071992" cy="1015663"/>
          </a:xfrm>
          <a:prstGeom prst="rect">
            <a:avLst/>
          </a:prstGeom>
        </p:spPr>
        <p:txBody>
          <a:bodyPr wrap="square" lIns="91440" tIns="45720" rIns="91440" bIns="45720">
            <a:spAutoFit/>
          </a:bodyPr>
          <a:lstStyle/>
          <a:p>
            <a:pPr marL="0" indent="0" algn="l"/>
            <a:r>
              <a:rPr sz="20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Деятельность построена в основном на обыгрывании ситуаций, беседах с детьми, проводятся психологические игры, этюды, психогимнастика, релаксация.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Поток">
  <a:themeElements>
    <a:clrScheme name="Воздушный поток">
      <a:dk1>
        <a:srgbClr val="000000"/>
      </a:dk1>
      <a:lt1>
        <a:srgbClr val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Поток">
      <a:majorFont>
        <a:latin typeface="Calibri"/>
        <a:ea typeface=""/>
        <a:cs typeface=""/>
      </a:majorFont>
      <a:minorFont>
        <a:latin typeface="Constantia"/>
        <a:ea typeface=""/>
        <a:cs typeface=""/>
      </a:minorFont>
    </a:fontScheme>
    <a:fmtScheme name="Литейная">
      <a:fillStyleLst>
        <a:solidFill>
          <a:schemeClr val="phClr"/>
        </a:solidFill>
        <a:gradFill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</a:gradFill>
        <a:gradFill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</a:gradFill>
      </a:fillStyleLst>
      <a:lnStyleLst>
        <a:ln w="9525">
          <a:solidFill>
            <a:schemeClr val="phClr">
              <a:shade val="80000"/>
            </a:schemeClr>
          </a:solidFill>
          <a:prstDash val="solid"/>
        </a:ln>
        <a:ln w="38100">
          <a:solidFill>
            <a:schemeClr val="phClr"/>
          </a:solidFill>
          <a:prstDash val="solid"/>
        </a:ln>
        <a:ln w="38100">
          <a:solidFill>
            <a:schemeClr val="phClr"/>
          </a:solidFill>
          <a:prstDash val="solid"/>
        </a:ln>
      </a:lnStyleLst>
      <a:effectStyleLst>
        <a:effectStyle>
          <a:effectLst>
            <a:outerShdw>
              <a:srgbClr val="000000">
                <a:alpha val="38000"/>
              </a:srgbClr>
            </a:outerShdw>
          </a:effectLst>
        </a:effectStyle>
        <a:effectStyle>
          <a:effectLst>
            <a:outerShdw>
              <a:srgbClr val="000000">
                <a:alpha val="35000"/>
              </a:srgbClr>
            </a:outerShdw>
          </a:effectLst>
        </a:effectStyle>
        <a:effectStyle>
          <a:effectLst>
            <a:outerShdw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</a:gradFill>
        <a:noFill/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Normal.dotm</Template>
  <TotalTime>38</TotalTime>
  <Words>605</Words>
  <Application>Microsoft Office PowerPoint</Application>
  <DocSecurity>0</DocSecurity>
  <PresentationFormat>Экран (4:3)</PresentationFormat>
  <Paragraphs>102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Поток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Пользователь Windows</cp:lastModifiedBy>
  <cp:revision>3</cp:revision>
  <dcterms:modified xsi:type="dcterms:W3CDTF">2024-01-15T07:22:56Z</dcterms:modified>
</cp:coreProperties>
</file>